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97" r:id="rId2"/>
    <p:sldId id="398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42" r:id="rId47"/>
    <p:sldId id="443" r:id="rId48"/>
    <p:sldId id="444" r:id="rId49"/>
    <p:sldId id="445" r:id="rId50"/>
    <p:sldId id="446" r:id="rId51"/>
    <p:sldId id="447" r:id="rId52"/>
    <p:sldId id="448" r:id="rId53"/>
    <p:sldId id="449" r:id="rId54"/>
    <p:sldId id="450" r:id="rId55"/>
    <p:sldId id="451" r:id="rId56"/>
    <p:sldId id="452" r:id="rId57"/>
    <p:sldId id="453" r:id="rId58"/>
    <p:sldId id="454" r:id="rId59"/>
    <p:sldId id="455" r:id="rId60"/>
    <p:sldId id="456" r:id="rId61"/>
    <p:sldId id="457" r:id="rId62"/>
    <p:sldId id="458" r:id="rId63"/>
    <p:sldId id="459" r:id="rId64"/>
    <p:sldId id="460" r:id="rId65"/>
    <p:sldId id="461" r:id="rId66"/>
    <p:sldId id="462" r:id="rId67"/>
    <p:sldId id="463" r:id="rId68"/>
    <p:sldId id="464" r:id="rId69"/>
    <p:sldId id="465" r:id="rId70"/>
    <p:sldId id="466" r:id="rId71"/>
    <p:sldId id="467" r:id="rId72"/>
    <p:sldId id="468" r:id="rId73"/>
    <p:sldId id="469" r:id="rId74"/>
    <p:sldId id="470" r:id="rId75"/>
    <p:sldId id="471" r:id="rId76"/>
    <p:sldId id="472" r:id="rId77"/>
    <p:sldId id="473" r:id="rId78"/>
    <p:sldId id="474" r:id="rId79"/>
    <p:sldId id="475" r:id="rId80"/>
    <p:sldId id="476" r:id="rId81"/>
    <p:sldId id="477" r:id="rId82"/>
    <p:sldId id="478" r:id="rId83"/>
    <p:sldId id="479" r:id="rId84"/>
    <p:sldId id="480" r:id="rId85"/>
    <p:sldId id="481" r:id="rId86"/>
    <p:sldId id="482" r:id="rId87"/>
    <p:sldId id="483" r:id="rId88"/>
    <p:sldId id="484" r:id="rId89"/>
    <p:sldId id="485" r:id="rId90"/>
    <p:sldId id="486" r:id="rId91"/>
    <p:sldId id="487" r:id="rId92"/>
    <p:sldId id="488" r:id="rId93"/>
    <p:sldId id="489" r:id="rId94"/>
    <p:sldId id="490" r:id="rId95"/>
    <p:sldId id="491" r:id="rId96"/>
    <p:sldId id="492" r:id="rId97"/>
    <p:sldId id="493" r:id="rId98"/>
    <p:sldId id="494" r:id="rId99"/>
    <p:sldId id="495" r:id="rId100"/>
    <p:sldId id="496" r:id="rId101"/>
    <p:sldId id="497" r:id="rId102"/>
    <p:sldId id="498" r:id="rId103"/>
    <p:sldId id="499" r:id="rId104"/>
    <p:sldId id="500" r:id="rId105"/>
    <p:sldId id="501" r:id="rId106"/>
    <p:sldId id="502" r:id="rId107"/>
    <p:sldId id="503" r:id="rId108"/>
    <p:sldId id="504" r:id="rId109"/>
    <p:sldId id="505" r:id="rId110"/>
    <p:sldId id="506" r:id="rId111"/>
    <p:sldId id="507" r:id="rId112"/>
    <p:sldId id="508" r:id="rId113"/>
    <p:sldId id="509" r:id="rId114"/>
    <p:sldId id="510" r:id="rId115"/>
    <p:sldId id="511" r:id="rId116"/>
    <p:sldId id="512" r:id="rId117"/>
    <p:sldId id="513" r:id="rId118"/>
    <p:sldId id="514" r:id="rId119"/>
    <p:sldId id="515" r:id="rId120"/>
    <p:sldId id="516" r:id="rId121"/>
    <p:sldId id="517" r:id="rId122"/>
    <p:sldId id="518" r:id="rId123"/>
    <p:sldId id="519" r:id="rId124"/>
    <p:sldId id="520" r:id="rId125"/>
    <p:sldId id="521" r:id="rId126"/>
    <p:sldId id="522" r:id="rId127"/>
    <p:sldId id="523" r:id="rId128"/>
    <p:sldId id="524" r:id="rId129"/>
    <p:sldId id="525" r:id="rId130"/>
    <p:sldId id="526" r:id="rId131"/>
    <p:sldId id="527" r:id="rId132"/>
    <p:sldId id="528" r:id="rId133"/>
    <p:sldId id="529" r:id="rId134"/>
    <p:sldId id="530" r:id="rId135"/>
    <p:sldId id="531" r:id="rId136"/>
    <p:sldId id="532" r:id="rId137"/>
    <p:sldId id="533" r:id="rId138"/>
    <p:sldId id="534" r:id="rId139"/>
    <p:sldId id="535" r:id="rId140"/>
    <p:sldId id="536" r:id="rId141"/>
    <p:sldId id="537" r:id="rId142"/>
    <p:sldId id="538" r:id="rId143"/>
    <p:sldId id="539" r:id="rId144"/>
    <p:sldId id="540" r:id="rId145"/>
    <p:sldId id="541" r:id="rId146"/>
    <p:sldId id="542" r:id="rId147"/>
    <p:sldId id="543" r:id="rId148"/>
    <p:sldId id="544" r:id="rId149"/>
    <p:sldId id="545" r:id="rId150"/>
    <p:sldId id="546" r:id="rId151"/>
    <p:sldId id="547" r:id="rId152"/>
    <p:sldId id="548" r:id="rId153"/>
    <p:sldId id="549" r:id="rId154"/>
    <p:sldId id="550" r:id="rId155"/>
    <p:sldId id="551" r:id="rId156"/>
    <p:sldId id="552" r:id="rId157"/>
    <p:sldId id="553" r:id="rId158"/>
    <p:sldId id="554" r:id="rId159"/>
    <p:sldId id="555" r:id="rId160"/>
    <p:sldId id="556" r:id="rId161"/>
    <p:sldId id="557" r:id="rId162"/>
    <p:sldId id="558" r:id="rId163"/>
    <p:sldId id="559" r:id="rId164"/>
    <p:sldId id="560" r:id="rId165"/>
    <p:sldId id="561" r:id="rId166"/>
    <p:sldId id="562" r:id="rId167"/>
    <p:sldId id="563" r:id="rId168"/>
    <p:sldId id="564" r:id="rId169"/>
    <p:sldId id="565" r:id="rId170"/>
    <p:sldId id="566" r:id="rId171"/>
    <p:sldId id="567" r:id="rId172"/>
    <p:sldId id="568" r:id="rId173"/>
    <p:sldId id="569" r:id="rId174"/>
    <p:sldId id="570" r:id="rId175"/>
    <p:sldId id="571" r:id="rId176"/>
    <p:sldId id="572" r:id="rId177"/>
    <p:sldId id="573" r:id="rId178"/>
    <p:sldId id="574" r:id="rId179"/>
    <p:sldId id="575" r:id="rId180"/>
    <p:sldId id="576" r:id="rId181"/>
    <p:sldId id="577" r:id="rId182"/>
    <p:sldId id="578" r:id="rId183"/>
    <p:sldId id="579" r:id="rId184"/>
    <p:sldId id="580" r:id="rId185"/>
    <p:sldId id="581" r:id="rId186"/>
    <p:sldId id="582" r:id="rId187"/>
    <p:sldId id="583" r:id="rId188"/>
    <p:sldId id="584" r:id="rId189"/>
    <p:sldId id="585" r:id="rId190"/>
    <p:sldId id="586" r:id="rId191"/>
    <p:sldId id="587" r:id="rId192"/>
    <p:sldId id="588" r:id="rId193"/>
    <p:sldId id="589" r:id="rId194"/>
    <p:sldId id="590" r:id="rId195"/>
    <p:sldId id="591" r:id="rId196"/>
    <p:sldId id="592" r:id="rId197"/>
    <p:sldId id="593" r:id="rId198"/>
    <p:sldId id="594" r:id="rId199"/>
    <p:sldId id="595" r:id="rId200"/>
    <p:sldId id="596" r:id="rId201"/>
  </p:sldIdLst>
  <p:sldSz cx="7772400" cy="1005840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207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620" y="163321"/>
            <a:ext cx="7249159" cy="935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45668" y="9355293"/>
            <a:ext cx="1721485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01840" y="9355293"/>
            <a:ext cx="28829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cl.tk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763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managed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FortiGates.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capabilities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scripts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groups.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05245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1272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Configuration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Preview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exact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next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Previously,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tagged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spc="-10" dirty="0">
                <a:latin typeface="Arial"/>
                <a:cs typeface="Arial"/>
              </a:rPr>
              <a:t>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static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pushed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next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85865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39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edit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Save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save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session,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submit</a:t>
            </a:r>
            <a:r>
              <a:rPr sz="1050" spc="-15" dirty="0">
                <a:latin typeface="Arial"/>
                <a:cs typeface="Arial"/>
              </a:rPr>
              <a:t> 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Alternatively,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click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Submit,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saves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submits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automatically.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session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discarded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them,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returns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unlocked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6680" cy="2740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04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request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submitted, administrators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appropriate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permissions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approve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reject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pending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request.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7683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approval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decision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locked, </a:t>
            </a:r>
            <a:r>
              <a:rPr sz="1050" spc="-10" dirty="0">
                <a:latin typeface="Arial"/>
                <a:cs typeface="Arial"/>
              </a:rPr>
              <a:t>they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open the</a:t>
            </a:r>
            <a:r>
              <a:rPr sz="1050" spc="-5" dirty="0">
                <a:latin typeface="Arial"/>
                <a:cs typeface="Arial"/>
              </a:rPr>
              <a:t> session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session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submitted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request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 </a:t>
            </a:r>
            <a:r>
              <a:rPr sz="1050" spc="-5" dirty="0">
                <a:latin typeface="Arial"/>
                <a:cs typeface="Arial"/>
              </a:rPr>
              <a:t> information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date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submission, </a:t>
            </a:r>
            <a:r>
              <a:rPr sz="1050" spc="-10" dirty="0">
                <a:latin typeface="Arial"/>
                <a:cs typeface="Arial"/>
              </a:rPr>
              <a:t>total </a:t>
            </a:r>
            <a:r>
              <a:rPr sz="1050" spc="-5" dirty="0">
                <a:latin typeface="Arial"/>
                <a:cs typeface="Arial"/>
              </a:rPr>
              <a:t>requests,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comments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the</a:t>
            </a:r>
            <a:r>
              <a:rPr sz="1050" spc="-5" dirty="0">
                <a:latin typeface="Arial"/>
                <a:cs typeface="Arial"/>
              </a:rPr>
              <a:t> submitting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-5" dirty="0">
                <a:latin typeface="Arial"/>
                <a:cs typeface="Arial"/>
              </a:rPr>
              <a:t> four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options: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ts val="1250"/>
              </a:lnSpc>
              <a:spcBef>
                <a:spcPts val="50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5" dirty="0">
                <a:latin typeface="Arial"/>
                <a:cs typeface="Arial"/>
              </a:rPr>
              <a:t>Approve</a:t>
            </a:r>
            <a:r>
              <a:rPr sz="1050" spc="-15" dirty="0">
                <a:latin typeface="Arial"/>
                <a:cs typeface="Arial"/>
              </a:rPr>
              <a:t>: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waiting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reviewed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approved.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session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approved,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</a:t>
            </a:r>
            <a:r>
              <a:rPr sz="1050" spc="-5" dirty="0">
                <a:latin typeface="Arial"/>
                <a:cs typeface="Arial"/>
              </a:rPr>
              <a:t> further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required.</a:t>
            </a:r>
            <a:endParaRPr sz="1050">
              <a:latin typeface="Arial"/>
              <a:cs typeface="Arial"/>
            </a:endParaRPr>
          </a:p>
          <a:p>
            <a:pPr marL="192405" marR="127635" indent="-180340">
              <a:lnSpc>
                <a:spcPts val="126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Reject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session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rejected,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notification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who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submitted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session.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approver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repair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changes.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session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rejected </a:t>
            </a:r>
            <a:r>
              <a:rPr sz="1050" dirty="0">
                <a:latin typeface="Arial"/>
                <a:cs typeface="Arial"/>
              </a:rPr>
              <a:t>must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fixed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next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be approved.</a:t>
            </a:r>
            <a:endParaRPr sz="1050">
              <a:latin typeface="Arial"/>
              <a:cs typeface="Arial"/>
            </a:endParaRPr>
          </a:p>
          <a:p>
            <a:pPr marL="192405" marR="85090" indent="-180340">
              <a:lnSpc>
                <a:spcPts val="126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Discard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agree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discards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them.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further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required.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0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View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Diff</a:t>
            </a:r>
            <a:r>
              <a:rPr sz="1050" spc="-5" dirty="0">
                <a:latin typeface="Arial"/>
                <a:cs typeface="Arial"/>
              </a:rPr>
              <a:t>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differences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original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made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submitting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602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223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connection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unexpectedly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closes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(PC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crashed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browser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closed) </a:t>
            </a:r>
            <a:r>
              <a:rPr sz="1050" spc="-15" dirty="0">
                <a:latin typeface="Arial"/>
                <a:cs typeface="Arial"/>
              </a:rPr>
              <a:t>while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locked, 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locked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 times</a:t>
            </a:r>
            <a:r>
              <a:rPr sz="1050" spc="-10" dirty="0">
                <a:latin typeface="Arial"/>
                <a:cs typeface="Arial"/>
              </a:rPr>
              <a:t> out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session 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deleted.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delete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GUI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r>
              <a:rPr sz="1050" spc="-5" dirty="0">
                <a:latin typeface="Arial"/>
                <a:cs typeface="Arial"/>
              </a:rPr>
              <a:t> 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unlocked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immediately.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919854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Congratulations!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completed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696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491363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SD-WAN,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Fabric.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570604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topics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53847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 sets.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61430" cy="2101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dirty="0">
                <a:latin typeface="Arial"/>
                <a:cs typeface="Arial"/>
              </a:rPr>
              <a:t>SD-WAN,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least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interfaces.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early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initial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setup 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interface 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already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referenced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firewall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cannot</a:t>
            </a:r>
            <a:r>
              <a:rPr sz="1050" spc="-5" dirty="0">
                <a:latin typeface="Arial"/>
                <a:cs typeface="Arial"/>
              </a:rPr>
              <a:t> use it</a:t>
            </a:r>
            <a:r>
              <a:rPr sz="1050" spc="-10" dirty="0">
                <a:latin typeface="Arial"/>
                <a:cs typeface="Arial"/>
              </a:rPr>
              <a:t> 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member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interface. 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interface</a:t>
            </a:r>
            <a:r>
              <a:rPr sz="1050" spc="-10" dirty="0">
                <a:latin typeface="Arial"/>
                <a:cs typeface="Arial"/>
              </a:rPr>
              <a:t> 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SD-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WAN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referenced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associated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static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assign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interface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SD-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WAN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physical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15" dirty="0">
                <a:latin typeface="Arial"/>
                <a:cs typeface="Arial"/>
              </a:rPr>
              <a:t> well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VLAN, aggregate,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IPsec </a:t>
            </a:r>
            <a:r>
              <a:rPr sz="1050" spc="-5" dirty="0">
                <a:latin typeface="Arial"/>
                <a:cs typeface="Arial"/>
              </a:rPr>
              <a:t>interfaces.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73660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 interfaces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virtual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interface: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interface. Using </a:t>
            </a:r>
            <a:r>
              <a:rPr sz="1050" dirty="0">
                <a:latin typeface="Arial"/>
                <a:cs typeface="Arial"/>
              </a:rPr>
              <a:t> SD-WAN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simplifies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configure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apply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interfaces. There 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 </a:t>
            </a:r>
            <a:r>
              <a:rPr sz="1050" spc="-10" dirty="0">
                <a:latin typeface="Arial"/>
                <a:cs typeface="Arial"/>
              </a:rPr>
              <a:t>per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9652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 step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central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109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3909"/>
            <a:ext cx="6394450" cy="523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13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dvm</a:t>
            </a:r>
            <a:r>
              <a:rPr sz="1050" spc="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device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list</a:t>
            </a:r>
            <a:r>
              <a:rPr sz="1050" spc="2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command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list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unregistered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information, such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serial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statuses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858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Configure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Health-Check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Servers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SD-WAN</a:t>
            </a:r>
            <a:r>
              <a:rPr sz="1050" b="1" spc="6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Templates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Performance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20" dirty="0">
                <a:latin typeface="Arial"/>
                <a:cs typeface="Arial"/>
              </a:rPr>
              <a:t>SLA</a:t>
            </a:r>
            <a:r>
              <a:rPr sz="1050" spc="-2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800"/>
              </a:lnSpc>
            </a:pPr>
            <a:r>
              <a:rPr sz="1050" b="1" spc="-10" dirty="0">
                <a:latin typeface="Arial"/>
                <a:cs typeface="Arial"/>
              </a:rPr>
              <a:t>Health-Check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Servers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mechanism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along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path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stopped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degraded.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 </a:t>
            </a:r>
            <a:r>
              <a:rPr sz="1050" spc="-5" dirty="0">
                <a:latin typeface="Arial"/>
                <a:cs typeface="Arial"/>
              </a:rPr>
              <a:t>(or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health)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dirty="0">
                <a:latin typeface="Arial"/>
                <a:cs typeface="Arial"/>
              </a:rPr>
              <a:t> SD-WAN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 </a:t>
            </a:r>
            <a:r>
              <a:rPr sz="1050" spc="-10" dirty="0">
                <a:latin typeface="Arial"/>
                <a:cs typeface="Arial"/>
              </a:rPr>
              <a:t>participating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Performance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20" dirty="0">
                <a:latin typeface="Arial"/>
                <a:cs typeface="Arial"/>
              </a:rPr>
              <a:t>SLA</a:t>
            </a:r>
            <a:r>
              <a:rPr sz="1050" spc="-20" dirty="0">
                <a:latin typeface="Arial"/>
                <a:cs typeface="Arial"/>
              </a:rPr>
              <a:t>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periodically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probing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signals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10" dirty="0">
                <a:latin typeface="Arial"/>
                <a:cs typeface="Arial"/>
              </a:rPr>
              <a:t> link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acts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beacon.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specify 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act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beacons.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guard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against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fault,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link.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62610">
              <a:lnSpc>
                <a:spcPts val="1250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dirty="0">
                <a:latin typeface="Arial"/>
                <a:cs typeface="Arial"/>
              </a:rPr>
              <a:t>SD-WAN,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specify at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least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associated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gateways.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9375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81330">
              <a:lnSpc>
                <a:spcPct val="100000"/>
              </a:lnSpc>
              <a:spcBef>
                <a:spcPts val="90"/>
              </a:spcBef>
            </a:pPr>
            <a:r>
              <a:rPr sz="1050" b="1" spc="-15" dirty="0">
                <a:latin typeface="Arial"/>
                <a:cs typeface="Arial"/>
              </a:rPr>
              <a:t>SD-WAN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Templates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components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template.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add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Performance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20" dirty="0">
                <a:latin typeface="Arial"/>
                <a:cs typeface="Arial"/>
              </a:rPr>
              <a:t>SLA,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SD-WAN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Rules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implicit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rule.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implicit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designed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balance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among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links.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rules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specify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 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interface.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5" dirty="0">
                <a:latin typeface="Arial"/>
                <a:cs typeface="Arial"/>
              </a:rPr>
              <a:t>SD-WAN</a:t>
            </a:r>
            <a:r>
              <a:rPr sz="1050" b="1" spc="6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Rules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egress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 on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link’s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latency,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jitter,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 loss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percentage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Performance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SLA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section.</a:t>
            </a:r>
            <a:r>
              <a:rPr sz="1050" spc="29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rules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evaluated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15" dirty="0">
                <a:latin typeface="Arial"/>
                <a:cs typeface="Arial"/>
              </a:rPr>
              <a:t> way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policies: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bottom,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5725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2405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Assigned</a:t>
            </a:r>
            <a:r>
              <a:rPr sz="1050" b="1" spc="6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Devices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b="1" spc="-20" dirty="0">
                <a:latin typeface="Arial"/>
                <a:cs typeface="Arial"/>
              </a:rPr>
              <a:t>WAN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Template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map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policies.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correct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 because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associated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 </a:t>
            </a:r>
            <a:r>
              <a:rPr sz="1050" spc="-5" dirty="0">
                <a:latin typeface="Arial"/>
                <a:cs typeface="Arial"/>
              </a:rPr>
              <a:t> member interfaces.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 </a:t>
            </a:r>
            <a:r>
              <a:rPr sz="1050" spc="-5" dirty="0">
                <a:latin typeface="Arial"/>
                <a:cs typeface="Arial"/>
              </a:rPr>
              <a:t>correctly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port3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port3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556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 configure 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created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6995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still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implementing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 not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gateway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forward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appropriate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gateway,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gateway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create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0077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successfully,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check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SD-WAN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SD-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WAN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Monitor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268351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SD-WAN.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examine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global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53847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 sets.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6200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365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allow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push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universally,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explicitly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assigned to 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similar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policies.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968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illustration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 </a:t>
            </a:r>
            <a:r>
              <a:rPr sz="1050" spc="-10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separate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policies.</a:t>
            </a:r>
            <a:r>
              <a:rPr sz="1050" spc="5" dirty="0">
                <a:latin typeface="Arial"/>
                <a:cs typeface="Arial"/>
              </a:rPr>
              <a:t> 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 a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choose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to. </a:t>
            </a:r>
            <a:r>
              <a:rPr sz="1050" spc="-5" dirty="0">
                <a:latin typeface="Arial"/>
                <a:cs typeface="Arial"/>
              </a:rPr>
              <a:t>Furthermore,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even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pick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-10" dirty="0">
                <a:latin typeface="Arial"/>
                <a:cs typeface="Arial"/>
              </a:rPr>
              <a:t> 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environment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managing,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header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footer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meet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requirements.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119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7630" cy="983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2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sync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latest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have been </a:t>
            </a:r>
            <a:r>
              <a:rPr sz="1050" spc="-5" dirty="0">
                <a:latin typeface="Arial"/>
                <a:cs typeface="Arial"/>
              </a:rPr>
              <a:t>made to </a:t>
            </a:r>
            <a:r>
              <a:rPr sz="1050" spc="-10" dirty="0">
                <a:latin typeface="Arial"/>
                <a:cs typeface="Arial"/>
              </a:rPr>
              <a:t>device-level </a:t>
            </a:r>
            <a:r>
              <a:rPr sz="1050" spc="-5" dirty="0">
                <a:latin typeface="Arial"/>
                <a:cs typeface="Arial"/>
              </a:rPr>
              <a:t>settings. That is </a:t>
            </a:r>
            <a:r>
              <a:rPr sz="1050" spc="-15" dirty="0">
                <a:latin typeface="Arial"/>
                <a:cs typeface="Arial"/>
              </a:rPr>
              <a:t>why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CLI </a:t>
            </a:r>
            <a:r>
              <a:rPr sz="1050" spc="-10" dirty="0">
                <a:latin typeface="Arial"/>
                <a:cs typeface="Arial"/>
              </a:rPr>
              <a:t>output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showing </a:t>
            </a:r>
            <a:r>
              <a:rPr sz="1050" spc="-10" dirty="0">
                <a:latin typeface="Courier New"/>
                <a:cs typeface="Courier New"/>
              </a:rPr>
              <a:t>db:modified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0" dirty="0">
                <a:latin typeface="Courier New"/>
                <a:cs typeface="Courier New"/>
              </a:rPr>
              <a:t>cond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showing as </a:t>
            </a:r>
            <a:r>
              <a:rPr sz="1050" spc="-10" dirty="0">
                <a:latin typeface="Courier New"/>
                <a:cs typeface="Courier New"/>
              </a:rPr>
              <a:t>pending</a:t>
            </a:r>
            <a:r>
              <a:rPr sz="1050" spc="-10" dirty="0">
                <a:latin typeface="Arial"/>
                <a:cs typeface="Arial"/>
              </a:rPr>
              <a:t>. </a:t>
            </a:r>
            <a:r>
              <a:rPr sz="1050" spc="-5" dirty="0">
                <a:latin typeface="Arial"/>
                <a:cs typeface="Arial"/>
              </a:rPr>
              <a:t>Once </a:t>
            </a:r>
            <a:r>
              <a:rPr sz="1050" spc="-10" dirty="0">
                <a:latin typeface="Arial"/>
                <a:cs typeface="Arial"/>
              </a:rPr>
              <a:t>the changes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installed on FortiGate,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5" dirty="0">
                <a:latin typeface="Arial"/>
                <a:cs typeface="Arial"/>
              </a:rPr>
              <a:t>will </a:t>
            </a:r>
            <a:r>
              <a:rPr sz="1050" spc="-5" dirty="0">
                <a:latin typeface="Arial"/>
                <a:cs typeface="Arial"/>
              </a:rPr>
              <a:t>show </a:t>
            </a:r>
            <a:r>
              <a:rPr sz="1050" spc="-10" dirty="0">
                <a:latin typeface="Courier New"/>
                <a:cs typeface="Courier New"/>
              </a:rPr>
              <a:t>db:unmodified </a:t>
            </a:r>
            <a:r>
              <a:rPr sz="1050" spc="-62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cond:OK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check </a:t>
            </a:r>
            <a:r>
              <a:rPr sz="1050" spc="-15" dirty="0">
                <a:latin typeface="Arial"/>
                <a:cs typeface="Arial"/>
              </a:rPr>
              <a:t>whether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66205" cy="146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header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footer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wrap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 </a:t>
            </a:r>
            <a:r>
              <a:rPr sz="1050" spc="-10" dirty="0">
                <a:latin typeface="Arial"/>
                <a:cs typeface="Arial"/>
              </a:rPr>
              <a:t> header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footer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would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carrier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environment,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carrier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would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 </a:t>
            </a:r>
            <a:r>
              <a:rPr sz="1050" spc="-5" dirty="0">
                <a:latin typeface="Arial"/>
                <a:cs typeface="Arial"/>
              </a:rPr>
              <a:t> customer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their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would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customer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 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carrier’s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assets.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illustration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assigned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26034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TELNET</a:t>
            </a:r>
            <a:r>
              <a:rPr sz="1050" spc="-5" dirty="0">
                <a:latin typeface="Arial"/>
                <a:cs typeface="Arial"/>
              </a:rPr>
              <a:t> traffic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public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address,</a:t>
            </a:r>
            <a:r>
              <a:rPr sz="1050" spc="-10" dirty="0">
                <a:latin typeface="Arial"/>
                <a:cs typeface="Arial"/>
              </a:rPr>
              <a:t> and then </a:t>
            </a:r>
            <a:r>
              <a:rPr sz="1050" spc="-5" dirty="0">
                <a:latin typeface="Arial"/>
                <a:cs typeface="Arial"/>
              </a:rPr>
              <a:t>assign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an ADOM.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39254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Enter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Global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Database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access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Footer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bottom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individual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21855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 example shown on this </a:t>
            </a:r>
            <a:r>
              <a:rPr sz="1050" spc="-5" dirty="0">
                <a:latin typeface="Arial"/>
                <a:cs typeface="Arial"/>
              </a:rPr>
              <a:t>slide, </a:t>
            </a:r>
            <a:r>
              <a:rPr sz="1050" spc="-20" dirty="0">
                <a:latin typeface="Arial"/>
                <a:cs typeface="Arial"/>
              </a:rPr>
              <a:t>we </a:t>
            </a:r>
            <a:r>
              <a:rPr sz="1050" spc="-10" dirty="0">
                <a:latin typeface="Arial"/>
                <a:cs typeface="Arial"/>
              </a:rPr>
              <a:t>have </a:t>
            </a:r>
            <a:r>
              <a:rPr sz="1050" spc="-5" dirty="0">
                <a:latin typeface="Arial"/>
                <a:cs typeface="Arial"/>
              </a:rPr>
              <a:t>created a </a:t>
            </a:r>
            <a:r>
              <a:rPr sz="1050" spc="-10" dirty="0">
                <a:latin typeface="Arial"/>
                <a:cs typeface="Arial"/>
              </a:rPr>
              <a:t>header policy </a:t>
            </a:r>
            <a:r>
              <a:rPr sz="1050" spc="-5" dirty="0">
                <a:latin typeface="Arial"/>
                <a:cs typeface="Arial"/>
              </a:rPr>
              <a:t>to block </a:t>
            </a:r>
            <a:r>
              <a:rPr sz="1050" spc="-10" dirty="0">
                <a:latin typeface="Arial"/>
                <a:cs typeface="Arial"/>
              </a:rPr>
              <a:t>TELNET </a:t>
            </a:r>
            <a:r>
              <a:rPr sz="1050" spc="-5" dirty="0">
                <a:latin typeface="Arial"/>
                <a:cs typeface="Arial"/>
              </a:rPr>
              <a:t>traffic from passing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 the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10" dirty="0">
                <a:latin typeface="Arial"/>
                <a:cs typeface="Arial"/>
              </a:rPr>
              <a:t>firewalls.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next </a:t>
            </a:r>
            <a:r>
              <a:rPr sz="1050" spc="-5" dirty="0">
                <a:latin typeface="Arial"/>
                <a:cs typeface="Arial"/>
              </a:rPr>
              <a:t>step is to assign </a:t>
            </a:r>
            <a:r>
              <a:rPr sz="1050" spc="-10" dirty="0">
                <a:latin typeface="Arial"/>
                <a:cs typeface="Arial"/>
              </a:rPr>
              <a:t>this policy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one policy </a:t>
            </a:r>
            <a:r>
              <a:rPr sz="1050" spc="-5" dirty="0">
                <a:latin typeface="Arial"/>
                <a:cs typeface="Arial"/>
              </a:rPr>
              <a:t>package in </a:t>
            </a:r>
            <a:r>
              <a:rPr sz="1050" spc="-10" dirty="0">
                <a:latin typeface="Arial"/>
                <a:cs typeface="Arial"/>
              </a:rPr>
              <a:t>an individual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22390" cy="3060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2542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Select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would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like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assign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Assignment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&gt; </a:t>
            </a:r>
            <a:r>
              <a:rPr sz="1050" b="1" spc="-25" dirty="0">
                <a:latin typeface="Arial"/>
                <a:cs typeface="Arial"/>
              </a:rPr>
              <a:t>Add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ADOM</a:t>
            </a:r>
            <a:r>
              <a:rPr sz="1050" spc="-1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default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four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except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 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cloned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MyADOM</a:t>
            </a:r>
            <a:r>
              <a:rPr sz="1050" b="1" spc="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Pending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changes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assigned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20" dirty="0">
                <a:latin typeface="Arial"/>
                <a:cs typeface="Arial"/>
              </a:rPr>
              <a:t>ADOM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four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selected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six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MyADOM</a:t>
            </a:r>
            <a:r>
              <a:rPr sz="1050" b="1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 click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Assign</a:t>
            </a:r>
            <a:r>
              <a:rPr sz="1050" b="1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Assign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Selected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44323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5" dirty="0">
                <a:latin typeface="Arial"/>
                <a:cs typeface="Arial"/>
              </a:rPr>
              <a:t>Assign</a:t>
            </a:r>
            <a:r>
              <a:rPr sz="1050" b="1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commits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b="1" spc="-15" dirty="0">
                <a:latin typeface="Arial"/>
                <a:cs typeface="Arial"/>
              </a:rPr>
              <a:t>Assign</a:t>
            </a:r>
            <a:r>
              <a:rPr sz="1050" b="1" spc="7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Selected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hand,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advanced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Assign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Assign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Up to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date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4842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890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 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assigned,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&amp;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"g"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spc="-10" dirty="0">
                <a:latin typeface="Arial"/>
                <a:cs typeface="Arial"/>
              </a:rPr>
              <a:t> edited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only.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header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Local-FortiGate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package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assigned to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Assigning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global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package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removes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previously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assigned policies.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header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footer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edited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moved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rules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36703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rules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work.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header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-10" dirty="0">
                <a:latin typeface="Arial"/>
                <a:cs typeface="Arial"/>
              </a:rPr>
              <a:t> the top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rules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45757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global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examine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4776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demonstrating 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the 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effectively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45650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493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recognize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units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units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topology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FortiManager.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topology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Fabric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View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Security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Rating</a:t>
            </a:r>
            <a:r>
              <a:rPr sz="1050" spc="-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9380" cy="146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root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b="1" spc="-10" dirty="0">
                <a:latin typeface="Arial"/>
                <a:cs typeface="Arial"/>
              </a:rPr>
              <a:t>Unauthorized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Devices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9080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Global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Display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Options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&gt; </a:t>
            </a:r>
            <a:r>
              <a:rPr sz="1050" b="1" spc="-10" dirty="0">
                <a:latin typeface="Arial"/>
                <a:cs typeface="Arial"/>
              </a:rPr>
              <a:t>Security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Fabric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129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3909"/>
            <a:ext cx="6363970" cy="18008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135"/>
              </a:spcBef>
            </a:pP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0" dirty="0">
                <a:latin typeface="Courier New"/>
                <a:cs typeface="Courier New"/>
              </a:rPr>
              <a:t>diagnose fgfm session-list </a:t>
            </a:r>
            <a:r>
              <a:rPr sz="1050" spc="-5" dirty="0">
                <a:latin typeface="Arial"/>
                <a:cs typeface="Arial"/>
              </a:rPr>
              <a:t>command to verify </a:t>
            </a:r>
            <a:r>
              <a:rPr sz="1050" spc="-10" dirty="0">
                <a:latin typeface="Arial"/>
                <a:cs typeface="Arial"/>
              </a:rPr>
              <a:t>the FGFM tunnel </a:t>
            </a:r>
            <a:r>
              <a:rPr sz="1050" spc="-5" dirty="0">
                <a:latin typeface="Arial"/>
                <a:cs typeface="Arial"/>
              </a:rPr>
              <a:t>uptime </a:t>
            </a:r>
            <a:r>
              <a:rPr sz="1050" spc="-15" dirty="0">
                <a:latin typeface="Arial"/>
                <a:cs typeface="Arial"/>
              </a:rPr>
              <a:t>between </a:t>
            </a:r>
            <a:r>
              <a:rPr sz="1050" spc="-10" dirty="0">
                <a:latin typeface="Arial"/>
                <a:cs typeface="Arial"/>
              </a:rPr>
              <a:t> 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addresses 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show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link-level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addresses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assigned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7785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refresh a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attempt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establish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selected</a:t>
            </a:r>
            <a:r>
              <a:rPr sz="1050" spc="-10" dirty="0">
                <a:latin typeface="Arial"/>
                <a:cs typeface="Arial"/>
              </a:rPr>
              <a:t> 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basic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managed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serial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support contracts, </a:t>
            </a:r>
            <a:r>
              <a:rPr sz="1050" spc="-10" dirty="0">
                <a:latin typeface="Arial"/>
                <a:cs typeface="Arial"/>
              </a:rPr>
              <a:t>and 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 cluster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102870">
              <a:lnSpc>
                <a:spcPct val="995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refresh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Refresh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icon 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Connection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Summary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 selecting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selecting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Refresh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More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drop-down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menu.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45650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77940" cy="8235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step 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implementing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root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downstream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downstream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Enable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Security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Fabric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boxes.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-5" dirty="0">
                <a:latin typeface="Arial"/>
                <a:cs typeface="Arial"/>
              </a:rPr>
              <a:t> name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Also, 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stream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the up</a:t>
            </a:r>
            <a:r>
              <a:rPr sz="1050" spc="-5" dirty="0">
                <a:latin typeface="Arial"/>
                <a:cs typeface="Arial"/>
              </a:rPr>
              <a:t> stream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 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Connect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to 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Upstream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FortiGate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6427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third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step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implementing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FortiTelemetry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interfaces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facing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downstream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upstream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45650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8585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Once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settings,</a:t>
            </a:r>
            <a:r>
              <a:rPr sz="1050" spc="-10" dirty="0">
                <a:latin typeface="Arial"/>
                <a:cs typeface="Arial"/>
              </a:rPr>
              <a:t> then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both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spc="-5" dirty="0">
                <a:latin typeface="Arial"/>
                <a:cs typeface="Arial"/>
              </a:rPr>
              <a:t>. 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full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authorize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FortiAnalyzer.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authorizing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successful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Managed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section. 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see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right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root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refresh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45650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1759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Fabric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View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ratings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groups.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results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groups.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01435" cy="1941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815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Security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Rating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</a:t>
            </a:r>
            <a:r>
              <a:rPr sz="1050" spc="-10" dirty="0">
                <a:latin typeface="Arial"/>
                <a:cs typeface="Arial"/>
              </a:rPr>
              <a:t> includes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can </a:t>
            </a:r>
            <a:r>
              <a:rPr sz="1050" spc="-10" dirty="0">
                <a:latin typeface="Arial"/>
                <a:cs typeface="Arial"/>
              </a:rPr>
              <a:t>help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improvements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10" dirty="0">
                <a:latin typeface="Arial"/>
                <a:cs typeface="Arial"/>
              </a:rPr>
              <a:t> organization’s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enforce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attempt thresholds,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encourage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two-factor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ratings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all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individual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generate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ratings;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FortiOS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ratings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ratings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095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results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displayed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group.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filter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results.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results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Failed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button,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25" dirty="0">
                <a:latin typeface="Arial"/>
                <a:cs typeface="Arial"/>
              </a:rPr>
              <a:t>All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Results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button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view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results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again.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9508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recognizes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topology.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Fabric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View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&gt;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Physical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Topology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Logical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Topology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right-click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b="1" spc="-10" dirty="0">
                <a:latin typeface="Arial"/>
                <a:cs typeface="Arial"/>
              </a:rPr>
              <a:t>Fabric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Topology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entire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topology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Fabric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89699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Congratulations!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completed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696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784067" y="107327"/>
            <a:ext cx="15449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SD-WAN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 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Security</a:t>
            </a:r>
            <a:r>
              <a:rPr sz="1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Fabric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2841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diagnose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managed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139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570604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topics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91580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demonstrating competence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various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deployment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scenarios, </a:t>
            </a:r>
            <a:r>
              <a:rPr sz="1050" spc="-10" dirty="0">
                <a:latin typeface="Arial"/>
                <a:cs typeface="Arial"/>
              </a:rPr>
              <a:t>keep-alive </a:t>
            </a:r>
            <a:r>
              <a:rPr sz="1050" spc="-5" dirty="0">
                <a:latin typeface="Arial"/>
                <a:cs typeface="Arial"/>
              </a:rPr>
              <a:t> messages,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replace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managed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deploy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various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scenarios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manage</a:t>
            </a:r>
            <a:r>
              <a:rPr sz="1050" spc="-10" dirty="0">
                <a:latin typeface="Arial"/>
                <a:cs typeface="Arial"/>
              </a:rPr>
              <a:t> 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5565" cy="290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scenario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behind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only 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discover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only</a:t>
            </a:r>
            <a:r>
              <a:rPr sz="1050" i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re- </a:t>
            </a:r>
            <a:r>
              <a:rPr sz="1050" spc="-5" dirty="0">
                <a:latin typeface="Arial"/>
                <a:cs typeface="Arial"/>
              </a:rPr>
              <a:t> establish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NATed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configured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central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8382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announce</a:t>
            </a:r>
            <a:r>
              <a:rPr sz="1050" spc="-5" dirty="0">
                <a:latin typeface="Arial"/>
                <a:cs typeface="Arial"/>
              </a:rPr>
              <a:t> itself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spc="-10" dirty="0">
                <a:latin typeface="Arial"/>
                <a:cs typeface="Arial"/>
              </a:rPr>
              <a:t> FortiManager,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re-establish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torn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down?</a:t>
            </a:r>
            <a:endParaRPr sz="1050">
              <a:latin typeface="Arial"/>
              <a:cs typeface="Arial"/>
            </a:endParaRPr>
          </a:p>
          <a:p>
            <a:pPr marL="12700" marR="67310">
              <a:lnSpc>
                <a:spcPct val="998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the 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central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announce</a:t>
            </a:r>
            <a:r>
              <a:rPr sz="1050" spc="-5" dirty="0">
                <a:latin typeface="Arial"/>
                <a:cs typeface="Arial"/>
              </a:rPr>
              <a:t> itself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try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re-establish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re-establish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 settings,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discovery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102235">
              <a:lnSpc>
                <a:spcPct val="99700"/>
              </a:lnSpc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FortiGate`s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6.0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higher,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non-default</a:t>
            </a:r>
            <a:r>
              <a:rPr sz="1050" spc="-5" dirty="0">
                <a:latin typeface="Arial"/>
                <a:cs typeface="Arial"/>
              </a:rPr>
              <a:t> admin account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used. </a:t>
            </a:r>
            <a:r>
              <a:rPr sz="1050" spc="-10" dirty="0">
                <a:latin typeface="Arial"/>
                <a:cs typeface="Arial"/>
              </a:rPr>
              <a:t>So,</a:t>
            </a:r>
            <a:r>
              <a:rPr sz="1050" spc="-5" dirty="0">
                <a:latin typeface="Arial"/>
                <a:cs typeface="Arial"/>
              </a:rPr>
              <a:t> 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admin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settings</a:t>
            </a:r>
            <a:r>
              <a:rPr sz="1050" spc="-30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behind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NAT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3665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scenario,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behind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discover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address.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 </a:t>
            </a:r>
            <a:r>
              <a:rPr sz="1050" spc="-10" dirty="0">
                <a:latin typeface="Arial"/>
                <a:cs typeface="Arial"/>
              </a:rPr>
              <a:t>announce</a:t>
            </a:r>
            <a:r>
              <a:rPr sz="1050" spc="-5" dirty="0">
                <a:latin typeface="Arial"/>
                <a:cs typeface="Arial"/>
              </a:rPr>
              <a:t> itself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What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interrupted?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attempt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re-establish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connection.</a:t>
            </a:r>
            <a:endParaRPr sz="1050">
              <a:latin typeface="Arial"/>
              <a:cs typeface="Arial"/>
            </a:endParaRPr>
          </a:p>
          <a:p>
            <a:pPr marL="12700" marR="199390">
              <a:lnSpc>
                <a:spcPts val="1260"/>
              </a:lnSpc>
              <a:spcBef>
                <a:spcPts val="35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treats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unreachable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doesn’t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attempt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re-establish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force a one-time</a:t>
            </a:r>
            <a:r>
              <a:rPr sz="1050" spc="-10" dirty="0">
                <a:latin typeface="Arial"/>
                <a:cs typeface="Arial"/>
              </a:rPr>
              <a:t> connection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attempt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clicking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Refresh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icon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Connection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Summary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0170" cy="114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5" dirty="0">
                <a:latin typeface="Arial"/>
                <a:cs typeface="Arial"/>
              </a:rPr>
              <a:t>What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devices–FortiManager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FortiGate–are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behind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device?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discovered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address.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Just like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NATed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scenario,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scenario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configured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central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attempt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re-establish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address, if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interrupted.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central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re-establish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torn </a:t>
            </a:r>
            <a:r>
              <a:rPr sz="1050" spc="-15" dirty="0">
                <a:latin typeface="Arial"/>
                <a:cs typeface="Arial"/>
              </a:rPr>
              <a:t>down.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5565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Keepalive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messages,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checksums,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intervals.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messages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keepalive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includes: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190"/>
              </a:lnSpc>
              <a:spcBef>
                <a:spcPts val="5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Courier New"/>
                <a:cs typeface="Courier New"/>
              </a:rPr>
              <a:t>fgfm-sock-timeou</a:t>
            </a:r>
            <a:r>
              <a:rPr sz="1050" b="1" spc="-10" dirty="0">
                <a:latin typeface="Arial"/>
                <a:cs typeface="Arial"/>
              </a:rPr>
              <a:t>t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3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maximum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socket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idle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ts val="1225"/>
              </a:lnSpc>
              <a:spcBef>
                <a:spcPts val="60"/>
              </a:spcBef>
            </a:pPr>
            <a:r>
              <a:rPr sz="1050" spc="-5" dirty="0">
                <a:latin typeface="Arial"/>
                <a:cs typeface="Arial"/>
              </a:rPr>
              <a:t>seconds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Courier New"/>
                <a:cs typeface="Courier New"/>
              </a:rPr>
              <a:t>fgfm_keepalive_itv</a:t>
            </a:r>
            <a:r>
              <a:rPr sz="1050" b="1" spc="-10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interval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keepalive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signal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  <a:spcBef>
                <a:spcPts val="70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keep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communication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protocol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active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8699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no</a:t>
            </a:r>
            <a:r>
              <a:rPr sz="1050" spc="-5" dirty="0">
                <a:latin typeface="Arial"/>
                <a:cs typeface="Arial"/>
              </a:rPr>
              <a:t> responses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keepalive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sock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both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ends</a:t>
            </a:r>
            <a:r>
              <a:rPr sz="1050" spc="-15" dirty="0">
                <a:latin typeface="Arial"/>
                <a:cs typeface="Arial"/>
              </a:rPr>
              <a:t> 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attempt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re-established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2390" cy="258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1750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 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FortiGate,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ensure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connectivity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FortiGate.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recover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unsetting the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caused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 </a:t>
            </a:r>
            <a:r>
              <a:rPr sz="1050" spc="-15" dirty="0">
                <a:latin typeface="Arial"/>
                <a:cs typeface="Arial"/>
              </a:rPr>
              <a:t>down.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Set</a:t>
            </a:r>
            <a:r>
              <a:rPr sz="1050" spc="-5" dirty="0">
                <a:latin typeface="Arial"/>
                <a:cs typeface="Arial"/>
              </a:rPr>
              <a:t> commands,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Unset commands,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recover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ts val="1255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applying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changes,</a:t>
            </a:r>
            <a:r>
              <a:rPr sz="1050" spc="-10" dirty="0">
                <a:latin typeface="Arial"/>
                <a:cs typeface="Arial"/>
              </a:rPr>
              <a:t> FortiGate: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ts val="1255"/>
              </a:lnSpc>
              <a:buChar char="•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Applies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 </a:t>
            </a:r>
            <a:r>
              <a:rPr sz="1050" spc="-15" dirty="0">
                <a:latin typeface="Arial"/>
                <a:cs typeface="Arial"/>
              </a:rPr>
              <a:t>only,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nothing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written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</a:tabLst>
            </a:pPr>
            <a:r>
              <a:rPr sz="1050" spc="-5" dirty="0">
                <a:latin typeface="Arial"/>
                <a:cs typeface="Arial"/>
              </a:rPr>
              <a:t>Tests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FGFM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re-establish,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unset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15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minutes </a:t>
            </a:r>
            <a:r>
              <a:rPr sz="1050" spc="-10" dirty="0">
                <a:latin typeface="Arial"/>
                <a:cs typeface="Arial"/>
              </a:rPr>
              <a:t>(not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configurable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not based on </a:t>
            </a:r>
            <a:r>
              <a:rPr sz="1050" spc="-5" dirty="0">
                <a:latin typeface="Arial"/>
                <a:cs typeface="Arial"/>
              </a:rPr>
              <a:t>sock timeout </a:t>
            </a:r>
            <a:r>
              <a:rPr sz="1050" spc="-10" dirty="0">
                <a:latin typeface="Arial"/>
                <a:cs typeface="Arial"/>
              </a:rPr>
              <a:t>values).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 connection </a:t>
            </a:r>
            <a:r>
              <a:rPr sz="1050" spc="-5" dirty="0">
                <a:latin typeface="Arial"/>
                <a:cs typeface="Arial"/>
              </a:rPr>
              <a:t>remains </a:t>
            </a:r>
            <a:r>
              <a:rPr sz="1050" spc="-15" dirty="0">
                <a:latin typeface="Arial"/>
                <a:cs typeface="Arial"/>
              </a:rPr>
              <a:t>down,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10" dirty="0">
                <a:latin typeface="Courier New"/>
                <a:cs typeface="Courier New"/>
              </a:rPr>
              <a:t>rollback-allow-reboot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reboots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recover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 </a:t>
            </a:r>
            <a:r>
              <a:rPr sz="1050" spc="-5" dirty="0">
                <a:latin typeface="Arial"/>
                <a:cs typeface="Arial"/>
              </a:rPr>
              <a:t> file.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3665" cy="1143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saves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managed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happens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replace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standalone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hardware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RMA?</a:t>
            </a:r>
            <a:endParaRPr sz="1050">
              <a:latin typeface="Arial"/>
              <a:cs typeface="Arial"/>
            </a:endParaRPr>
          </a:p>
          <a:p>
            <a:pPr marL="12700" marR="137795">
              <a:lnSpc>
                <a:spcPct val="998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replace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faulty </a:t>
            </a:r>
            <a:r>
              <a:rPr sz="1050" spc="-10" dirty="0">
                <a:latin typeface="Arial"/>
                <a:cs typeface="Arial"/>
              </a:rPr>
              <a:t>standalone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manually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serial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faulty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serial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replacement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redeploy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serial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verified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management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connection,</a:t>
            </a:r>
            <a:r>
              <a:rPr sz="1050" spc="-5" dirty="0">
                <a:latin typeface="Arial"/>
                <a:cs typeface="Arial"/>
              </a:rPr>
              <a:t> because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licenses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attached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serial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replacing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member,</a:t>
            </a:r>
            <a:r>
              <a:rPr sz="1050" spc="-10" dirty="0">
                <a:latin typeface="Arial"/>
                <a:cs typeface="Arial"/>
              </a:rPr>
              <a:t> FortiManager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serial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spc="-10" dirty="0">
                <a:latin typeface="Arial"/>
                <a:cs typeface="Arial"/>
              </a:rPr>
              <a:t> through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FGFM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33967"/>
            <a:ext cx="6421120" cy="29006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73405" algn="just">
              <a:lnSpc>
                <a:spcPct val="102899"/>
              </a:lnSpc>
              <a:spcBef>
                <a:spcPts val="55"/>
              </a:spcBef>
            </a:pPr>
            <a:r>
              <a:rPr sz="1050" spc="-10" dirty="0">
                <a:latin typeface="Arial"/>
                <a:cs typeface="Arial"/>
              </a:rPr>
              <a:t>Note that the </a:t>
            </a:r>
            <a:r>
              <a:rPr sz="1050" spc="-5" dirty="0">
                <a:latin typeface="Arial"/>
                <a:cs typeface="Arial"/>
              </a:rPr>
              <a:t>replacement </a:t>
            </a:r>
            <a:r>
              <a:rPr sz="1050" spc="-10" dirty="0">
                <a:latin typeface="Arial"/>
                <a:cs typeface="Arial"/>
              </a:rPr>
              <a:t>FortiGate should not </a:t>
            </a:r>
            <a:r>
              <a:rPr sz="1050" spc="-5" dirty="0">
                <a:latin typeface="Arial"/>
                <a:cs typeface="Arial"/>
              </a:rPr>
              <a:t>contact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5" dirty="0">
                <a:latin typeface="Arial"/>
                <a:cs typeface="Arial"/>
              </a:rPr>
              <a:t>before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0" dirty="0">
                <a:latin typeface="Courier New"/>
                <a:cs typeface="Courier New"/>
              </a:rPr>
              <a:t>execute device </a:t>
            </a:r>
            <a:r>
              <a:rPr sz="1050" spc="-62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replace sn &lt;devname&gt; &lt;serialnum&gt;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run. </a:t>
            </a:r>
            <a:r>
              <a:rPr sz="1050" spc="-5" dirty="0">
                <a:latin typeface="Arial"/>
                <a:cs typeface="Arial"/>
              </a:rPr>
              <a:t>If it does, </a:t>
            </a:r>
            <a:r>
              <a:rPr sz="1050" spc="-15" dirty="0">
                <a:latin typeface="Arial"/>
                <a:cs typeface="Arial"/>
              </a:rPr>
              <a:t>you will </a:t>
            </a:r>
            <a:r>
              <a:rPr sz="1050" spc="-10" dirty="0">
                <a:latin typeface="Arial"/>
                <a:cs typeface="Arial"/>
              </a:rPr>
              <a:t>have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delete 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prior</a:t>
            </a:r>
            <a:r>
              <a:rPr sz="1050" i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rerunning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command.</a:t>
            </a:r>
            <a:endParaRPr sz="1050">
              <a:latin typeface="Arial"/>
              <a:cs typeface="Arial"/>
            </a:endParaRPr>
          </a:p>
          <a:p>
            <a:pPr marL="12700" algn="just">
              <a:lnSpc>
                <a:spcPts val="1250"/>
              </a:lnSpc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replace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faulty</a:t>
            </a:r>
            <a:r>
              <a:rPr sz="1050" spc="-10" dirty="0">
                <a:latin typeface="Arial"/>
                <a:cs typeface="Arial"/>
              </a:rPr>
              <a:t> 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take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steps:</a:t>
            </a:r>
            <a:endParaRPr sz="1050">
              <a:latin typeface="Arial"/>
              <a:cs typeface="Arial"/>
            </a:endParaRPr>
          </a:p>
          <a:p>
            <a:pPr marL="251460" indent="-239395" algn="just">
              <a:lnSpc>
                <a:spcPct val="100000"/>
              </a:lnSpc>
              <a:buAutoNum type="arabicPeriod"/>
              <a:tabLst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original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endParaRPr sz="1050">
              <a:latin typeface="Arial"/>
              <a:cs typeface="Arial"/>
            </a:endParaRPr>
          </a:p>
          <a:p>
            <a:pPr marL="12700" marR="502920" indent="219075" algn="just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replacement </a:t>
            </a:r>
            <a:r>
              <a:rPr sz="1050" spc="-10" dirty="0">
                <a:latin typeface="Arial"/>
                <a:cs typeface="Arial"/>
              </a:rPr>
              <a:t>device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already </a:t>
            </a:r>
            <a:r>
              <a:rPr sz="1050" spc="-5" dirty="0">
                <a:latin typeface="Arial"/>
                <a:cs typeface="Arial"/>
              </a:rPr>
              <a:t>listed </a:t>
            </a:r>
            <a:r>
              <a:rPr sz="1050" spc="-10" dirty="0">
                <a:latin typeface="Arial"/>
                <a:cs typeface="Arial"/>
              </a:rPr>
              <a:t>as unregistered, then </a:t>
            </a:r>
            <a:r>
              <a:rPr sz="1050" spc="-15" dirty="0">
                <a:latin typeface="Arial"/>
                <a:cs typeface="Arial"/>
              </a:rPr>
              <a:t>you will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delete </a:t>
            </a:r>
            <a:r>
              <a:rPr sz="1050" spc="-5" dirty="0">
                <a:latin typeface="Arial"/>
                <a:cs typeface="Arial"/>
              </a:rPr>
              <a:t>it from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unregistered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root ADOM.</a:t>
            </a:r>
            <a:endParaRPr sz="1050">
              <a:latin typeface="Arial"/>
              <a:cs typeface="Arial"/>
            </a:endParaRPr>
          </a:p>
          <a:p>
            <a:pPr marL="251460" indent="-239395" algn="just">
              <a:lnSpc>
                <a:spcPct val="100000"/>
              </a:lnSpc>
              <a:buAutoNum type="arabicPeriod" startAt="2"/>
              <a:tabLst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serial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 of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replacement</a:t>
            </a:r>
            <a:r>
              <a:rPr sz="1050" spc="-10" dirty="0">
                <a:latin typeface="Arial"/>
                <a:cs typeface="Arial"/>
              </a:rPr>
              <a:t> FortiGate.</a:t>
            </a:r>
            <a:endParaRPr sz="1050">
              <a:latin typeface="Arial"/>
              <a:cs typeface="Arial"/>
            </a:endParaRPr>
          </a:p>
          <a:p>
            <a:pPr marL="231775" algn="just">
              <a:lnSpc>
                <a:spcPts val="1255"/>
              </a:lnSpc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replace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serial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  <a:p>
            <a:pPr marL="231775" marR="744220" indent="-219710" algn="just">
              <a:lnSpc>
                <a:spcPts val="1260"/>
              </a:lnSpc>
              <a:spcBef>
                <a:spcPts val="35"/>
              </a:spcBef>
              <a:buAutoNum type="arabicPeriod" startAt="3"/>
              <a:tabLst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Verify that the new device </a:t>
            </a:r>
            <a:r>
              <a:rPr sz="1050" spc="-5" dirty="0">
                <a:latin typeface="Arial"/>
                <a:cs typeface="Arial"/>
              </a:rPr>
              <a:t>serial number is associated </a:t>
            </a:r>
            <a:r>
              <a:rPr sz="1050" spc="-15" dirty="0">
                <a:latin typeface="Arial"/>
                <a:cs typeface="Arial"/>
              </a:rPr>
              <a:t>with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faulty </a:t>
            </a:r>
            <a:r>
              <a:rPr sz="1050" spc="-10" dirty="0">
                <a:latin typeface="Arial"/>
                <a:cs typeface="Arial"/>
              </a:rPr>
              <a:t>device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FortiManager.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do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Information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FortiGate.</a:t>
            </a:r>
            <a:endParaRPr sz="1050">
              <a:latin typeface="Arial"/>
              <a:cs typeface="Arial"/>
            </a:endParaRPr>
          </a:p>
          <a:p>
            <a:pPr marL="251460" indent="-239395" algn="just">
              <a:lnSpc>
                <a:spcPts val="1220"/>
              </a:lnSpc>
              <a:buAutoNum type="arabicPeriod" startAt="3"/>
              <a:tabLst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Send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replacement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register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 marL="231775" algn="just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connectivity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serial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might</a:t>
            </a:r>
            <a:r>
              <a:rPr sz="1050" spc="-10" dirty="0">
                <a:latin typeface="Arial"/>
                <a:cs typeface="Arial"/>
              </a:rPr>
              <a:t> need</a:t>
            </a:r>
            <a:r>
              <a:rPr sz="1050" spc="-5" dirty="0">
                <a:latin typeface="Arial"/>
                <a:cs typeface="Arial"/>
              </a:rPr>
              <a:t> to reclaim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tunnel.</a:t>
            </a:r>
            <a:endParaRPr sz="1050">
              <a:latin typeface="Arial"/>
              <a:cs typeface="Arial"/>
            </a:endParaRPr>
          </a:p>
          <a:p>
            <a:pPr marL="12700" marR="410209" algn="just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device </a:t>
            </a:r>
            <a:r>
              <a:rPr sz="1050" spc="-5" dirty="0">
                <a:latin typeface="Arial"/>
                <a:cs typeface="Arial"/>
              </a:rPr>
              <a:t>name is </a:t>
            </a:r>
            <a:r>
              <a:rPr sz="1050" spc="-10" dirty="0">
                <a:latin typeface="Arial"/>
                <a:cs typeface="Arial"/>
              </a:rPr>
              <a:t>optional.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run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command </a:t>
            </a:r>
            <a:r>
              <a:rPr sz="1050" spc="-10" dirty="0">
                <a:latin typeface="Arial"/>
                <a:cs typeface="Arial"/>
              </a:rPr>
              <a:t>without the device </a:t>
            </a:r>
            <a:r>
              <a:rPr sz="1050" spc="-5" dirty="0">
                <a:latin typeface="Arial"/>
                <a:cs typeface="Arial"/>
              </a:rPr>
              <a:t>name,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15" dirty="0">
                <a:latin typeface="Arial"/>
                <a:cs typeface="Arial"/>
              </a:rPr>
              <a:t>will </a:t>
            </a:r>
            <a:r>
              <a:rPr sz="1050" spc="-5" dirty="0">
                <a:latin typeface="Arial"/>
                <a:cs typeface="Arial"/>
              </a:rPr>
              <a:t>try to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reclaim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tunnels</a:t>
            </a:r>
            <a:endParaRPr sz="1050">
              <a:latin typeface="Arial"/>
              <a:cs typeface="Arial"/>
            </a:endParaRPr>
          </a:p>
          <a:p>
            <a:pPr marL="231775" algn="just">
              <a:lnSpc>
                <a:spcPts val="1250"/>
              </a:lnSpc>
            </a:pP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all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 marL="12700" algn="just">
              <a:lnSpc>
                <a:spcPts val="1225"/>
              </a:lnSpc>
            </a:pPr>
            <a:r>
              <a:rPr sz="1050" spc="-10" dirty="0">
                <a:latin typeface="Arial"/>
                <a:cs typeface="Arial"/>
              </a:rPr>
              <a:t>Optionally,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password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endParaRPr sz="1050">
              <a:latin typeface="Arial"/>
              <a:cs typeface="Arial"/>
            </a:endParaRPr>
          </a:p>
          <a:p>
            <a:pPr marL="12700" algn="just">
              <a:lnSpc>
                <a:spcPts val="1225"/>
              </a:lnSpc>
            </a:pP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device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replace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pw</a:t>
            </a:r>
            <a:r>
              <a:rPr sz="1050" spc="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&lt;device_name&gt;</a:t>
            </a:r>
            <a:r>
              <a:rPr sz="1050" spc="6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&lt;password&gt;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149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5381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5" dirty="0">
                <a:latin typeface="Arial"/>
                <a:cs typeface="Arial"/>
              </a:rPr>
              <a:t> job!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967730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deployment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scenarios.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some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diagnostics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connectivity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performance.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00265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diagnostics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techniques,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maintain</a:t>
            </a:r>
            <a:r>
              <a:rPr sz="1050" spc="-10" dirty="0">
                <a:latin typeface="Arial"/>
                <a:cs typeface="Arial"/>
              </a:rPr>
              <a:t> the integrity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7315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2542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 commands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for</a:t>
            </a:r>
            <a:r>
              <a:rPr sz="1050" spc="-10" dirty="0">
                <a:latin typeface="Arial"/>
                <a:cs typeface="Arial"/>
              </a:rPr>
              <a:t> troubleshooting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connectivity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resource issues.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similar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to </a:t>
            </a:r>
            <a:r>
              <a:rPr sz="1050" spc="-10" dirty="0">
                <a:latin typeface="Arial"/>
                <a:cs typeface="Arial"/>
              </a:rPr>
              <a:t>diagnose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issues.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top</a:t>
            </a:r>
            <a:r>
              <a:rPr sz="1050" spc="-10" dirty="0">
                <a:latin typeface="Calibri"/>
                <a:cs typeface="Calibri"/>
              </a:rPr>
              <a:t>.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You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can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iotop</a:t>
            </a:r>
            <a:r>
              <a:rPr sz="1050" spc="-32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identify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i/o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(usually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activity).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crash</a:t>
            </a:r>
            <a:r>
              <a:rPr sz="1050" spc="-10" dirty="0">
                <a:latin typeface="Arial"/>
                <a:cs typeface="Arial"/>
              </a:rPr>
              <a:t> log</a:t>
            </a:r>
            <a:r>
              <a:rPr sz="1050" spc="-5" dirty="0">
                <a:latin typeface="Arial"/>
                <a:cs typeface="Arial"/>
              </a:rPr>
              <a:t> entries.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dropping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</a:t>
            </a:r>
            <a:r>
              <a:rPr sz="1050" spc="-10" dirty="0">
                <a:latin typeface="Arial"/>
                <a:cs typeface="Arial"/>
              </a:rPr>
              <a:t> 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receiving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capture (sniffer)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help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diagnose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reason.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 test </a:t>
            </a:r>
            <a:r>
              <a:rPr sz="1050" spc="-10" dirty="0">
                <a:latin typeface="Arial"/>
                <a:cs typeface="Arial"/>
              </a:rPr>
              <a:t>the 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reachability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can confirm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FGFM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3276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3909"/>
            <a:ext cx="6440170" cy="196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7520">
              <a:lnSpc>
                <a:spcPct val="105700"/>
              </a:lnSpc>
              <a:spcBef>
                <a:spcPts val="10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Courier New"/>
                <a:cs typeface="Courier New"/>
              </a:rPr>
              <a:t>get</a:t>
            </a:r>
            <a:r>
              <a:rPr sz="1050" spc="1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performance</a:t>
            </a:r>
            <a:r>
              <a:rPr sz="1050" spc="6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resource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output 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resource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19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CPU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spc="-5" dirty="0">
                <a:latin typeface="Arial"/>
                <a:cs typeface="Arial"/>
              </a:rPr>
              <a:t> information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ts val="1225"/>
              </a:lnSpc>
              <a:spcBef>
                <a:spcPts val="60"/>
              </a:spcBef>
            </a:pPr>
            <a:r>
              <a:rPr sz="1050" spc="-5" dirty="0">
                <a:latin typeface="Arial"/>
                <a:cs typeface="Arial"/>
              </a:rPr>
              <a:t>are using</a:t>
            </a:r>
            <a:r>
              <a:rPr sz="1050" spc="-15" dirty="0">
                <a:latin typeface="Arial"/>
                <a:cs typeface="Arial"/>
              </a:rPr>
              <a:t> what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percentage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Memory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dirty="0">
                <a:latin typeface="Arial"/>
                <a:cs typeface="Arial"/>
              </a:rPr>
              <a:t> much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Hard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Disk:</a:t>
            </a:r>
            <a:r>
              <a:rPr sz="1050" spc="-3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information,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ts val="1225"/>
              </a:lnSpc>
              <a:spcBef>
                <a:spcPts val="7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Flas</a:t>
            </a:r>
            <a:r>
              <a:rPr sz="1050" spc="-5" dirty="0">
                <a:latin typeface="Courier New"/>
                <a:cs typeface="Courier New"/>
              </a:rPr>
              <a:t>h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Disk</a:t>
            </a:r>
            <a:r>
              <a:rPr sz="1050" spc="-5" dirty="0">
                <a:latin typeface="Courier New"/>
                <a:cs typeface="Courier New"/>
              </a:rPr>
              <a:t>:</a:t>
            </a:r>
            <a:r>
              <a:rPr sz="1050" spc="-3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Arial"/>
                <a:cs typeface="Arial"/>
              </a:rPr>
              <a:t>p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-10" dirty="0">
                <a:latin typeface="Arial"/>
                <a:cs typeface="Arial"/>
              </a:rPr>
              <a:t>o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spc="-10" dirty="0">
                <a:latin typeface="Arial"/>
                <a:cs typeface="Arial"/>
              </a:rPr>
              <a:t>ide</a:t>
            </a:r>
            <a:r>
              <a:rPr sz="1050" spc="-5" dirty="0">
                <a:latin typeface="Arial"/>
                <a:cs typeface="Arial"/>
              </a:rPr>
              <a:t>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</a:t>
            </a:r>
            <a:r>
              <a:rPr sz="1050" spc="-10" dirty="0">
                <a:latin typeface="Arial"/>
                <a:cs typeface="Arial"/>
              </a:rPr>
              <a:t>la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5" dirty="0">
                <a:latin typeface="Arial"/>
                <a:cs typeface="Arial"/>
              </a:rPr>
              <a:t>h</a:t>
            </a:r>
            <a:r>
              <a:rPr sz="1050" spc="-10" dirty="0">
                <a:latin typeface="Arial"/>
                <a:cs typeface="Arial"/>
              </a:rPr>
              <a:t> di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5" dirty="0">
                <a:latin typeface="Arial"/>
                <a:cs typeface="Arial"/>
              </a:rPr>
              <a:t>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ag</a:t>
            </a:r>
            <a:r>
              <a:rPr sz="1050" spc="-5" dirty="0">
                <a:latin typeface="Arial"/>
                <a:cs typeface="Arial"/>
              </a:rPr>
              <a:t>e</a:t>
            </a:r>
            <a:r>
              <a:rPr sz="1050" spc="-10" dirty="0">
                <a:latin typeface="Arial"/>
                <a:cs typeface="Arial"/>
              </a:rPr>
              <a:t> in</a:t>
            </a:r>
            <a:r>
              <a:rPr sz="1050" dirty="0">
                <a:latin typeface="Arial"/>
                <a:cs typeface="Arial"/>
              </a:rPr>
              <a:t>f</a:t>
            </a:r>
            <a:r>
              <a:rPr sz="1050" spc="-10" dirty="0">
                <a:latin typeface="Arial"/>
                <a:cs typeface="Arial"/>
              </a:rPr>
              <a:t>o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10" dirty="0">
                <a:latin typeface="Arial"/>
                <a:cs typeface="Arial"/>
              </a:rPr>
              <a:t>m</a:t>
            </a:r>
            <a:r>
              <a:rPr sz="1050" spc="-10" dirty="0">
                <a:latin typeface="Arial"/>
                <a:cs typeface="Arial"/>
              </a:rPr>
              <a:t>atio</a:t>
            </a:r>
            <a:r>
              <a:rPr sz="1050" spc="-5" dirty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2899"/>
              </a:lnSpc>
            </a:pPr>
            <a:r>
              <a:rPr sz="1050" spc="-15" dirty="0">
                <a:latin typeface="Arial"/>
                <a:cs typeface="Arial"/>
              </a:rPr>
              <a:t>Always </a:t>
            </a:r>
            <a:r>
              <a:rPr sz="1050" spc="-5" dirty="0">
                <a:latin typeface="Arial"/>
                <a:cs typeface="Arial"/>
              </a:rPr>
              <a:t>check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Used </a:t>
            </a:r>
            <a:r>
              <a:rPr sz="1050" spc="-5" dirty="0">
                <a:latin typeface="Arial"/>
                <a:cs typeface="Arial"/>
              </a:rPr>
              <a:t>column to check resource </a:t>
            </a:r>
            <a:r>
              <a:rPr sz="1050" spc="-10" dirty="0">
                <a:latin typeface="Arial"/>
                <a:cs typeface="Arial"/>
              </a:rPr>
              <a:t>usage.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resources </a:t>
            </a:r>
            <a:r>
              <a:rPr sz="1050" spc="-10" dirty="0">
                <a:latin typeface="Arial"/>
                <a:cs typeface="Arial"/>
              </a:rPr>
              <a:t>usage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high,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0" dirty="0">
                <a:latin typeface="Arial"/>
                <a:cs typeface="Arial"/>
              </a:rPr>
              <a:t>experience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take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long</a:t>
            </a:r>
            <a:r>
              <a:rPr sz="1050" spc="-5" dirty="0">
                <a:latin typeface="Arial"/>
                <a:cs typeface="Arial"/>
              </a:rPr>
              <a:t> time.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3909"/>
            <a:ext cx="6406515" cy="228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top</a:t>
            </a:r>
            <a:r>
              <a:rPr sz="1050" spc="1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real-time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statistics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very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useful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monitoring.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statistics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displayed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rows,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follows:</a:t>
            </a:r>
            <a:endParaRPr sz="1050">
              <a:latin typeface="Arial"/>
              <a:cs typeface="Arial"/>
            </a:endParaRPr>
          </a:p>
          <a:p>
            <a:pPr marL="12700" marR="126364">
              <a:lnSpc>
                <a:spcPct val="99500"/>
              </a:lnSpc>
              <a:spcBef>
                <a:spcPts val="5"/>
              </a:spcBef>
            </a:pPr>
            <a:r>
              <a:rPr sz="1050" b="1" spc="-10" dirty="0">
                <a:latin typeface="Arial"/>
                <a:cs typeface="Arial"/>
              </a:rPr>
              <a:t>Row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1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– current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uptime, users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average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load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(last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minute, five minutes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15</a:t>
            </a:r>
            <a:r>
              <a:rPr sz="1050" spc="-5" dirty="0">
                <a:latin typeface="Arial"/>
                <a:cs typeface="Arial"/>
              </a:rPr>
              <a:t> mins)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Row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2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–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r>
              <a:rPr sz="1050" spc="-10" dirty="0">
                <a:latin typeface="Arial"/>
                <a:cs typeface="Arial"/>
              </a:rPr>
              <a:t> running,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actively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r>
              <a:rPr sz="1050" spc="-10" dirty="0">
                <a:latin typeface="Arial"/>
                <a:cs typeface="Arial"/>
              </a:rPr>
              <a:t> sleeping,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stopped,</a:t>
            </a:r>
            <a:r>
              <a:rPr sz="1050" spc="-5" dirty="0">
                <a:latin typeface="Arial"/>
                <a:cs typeface="Arial"/>
              </a:rPr>
              <a:t> in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zombie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</a:t>
            </a:r>
            <a:endParaRPr sz="1050">
              <a:latin typeface="Arial"/>
              <a:cs typeface="Arial"/>
            </a:endParaRPr>
          </a:p>
          <a:p>
            <a:pPr marL="12700" marR="43180">
              <a:lnSpc>
                <a:spcPct val="100000"/>
              </a:lnSpc>
            </a:pPr>
            <a:r>
              <a:rPr sz="1050" b="1" spc="-10" dirty="0">
                <a:latin typeface="Arial"/>
                <a:cs typeface="Arial"/>
              </a:rPr>
              <a:t>Row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3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–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spc="-5" dirty="0">
                <a:latin typeface="Arial"/>
                <a:cs typeface="Arial"/>
              </a:rPr>
              <a:t> for: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processes,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priority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idle,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r>
              <a:rPr sz="1050" spc="-10" dirty="0">
                <a:latin typeface="Arial"/>
                <a:cs typeface="Arial"/>
              </a:rPr>
              <a:t> waiting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I/O,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hardware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irq,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software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irq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steal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b="1" spc="-10" dirty="0">
                <a:latin typeface="Arial"/>
                <a:cs typeface="Arial"/>
              </a:rPr>
              <a:t>Row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4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Row</a:t>
            </a:r>
            <a:r>
              <a:rPr sz="1050" b="1" spc="-5" dirty="0">
                <a:latin typeface="Arial"/>
                <a:cs typeface="Arial"/>
              </a:rPr>
              <a:t> 5</a:t>
            </a:r>
            <a:r>
              <a:rPr sz="1050" b="1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–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spc="-10" dirty="0">
                <a:latin typeface="Arial"/>
                <a:cs typeface="Arial"/>
              </a:rPr>
              <a:t> usage</a:t>
            </a:r>
            <a:endParaRPr sz="1050">
              <a:latin typeface="Arial"/>
              <a:cs typeface="Arial"/>
            </a:endParaRPr>
          </a:p>
          <a:p>
            <a:pPr marL="12700" marR="71755">
              <a:lnSpc>
                <a:spcPct val="99500"/>
              </a:lnSpc>
              <a:spcBef>
                <a:spcPts val="5"/>
              </a:spcBef>
            </a:pPr>
            <a:r>
              <a:rPr sz="1050" b="1" spc="-10" dirty="0">
                <a:latin typeface="Arial"/>
                <a:cs typeface="Arial"/>
              </a:rPr>
              <a:t>Row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6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– process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priority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process, nice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process, </a:t>
            </a:r>
            <a:r>
              <a:rPr sz="1050" spc="-10" dirty="0">
                <a:latin typeface="Arial"/>
                <a:cs typeface="Arial"/>
              </a:rPr>
              <a:t>virtual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swap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RAM,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percentage,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8509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memory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overall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resources.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CPU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memory </a:t>
            </a:r>
            <a:r>
              <a:rPr sz="1050" spc="-10" dirty="0">
                <a:latin typeface="Arial"/>
                <a:cs typeface="Arial"/>
              </a:rPr>
              <a:t>usage.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604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responsible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i/o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wait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5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iotop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identify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process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i/o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performance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heavy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i/o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3345" cy="114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area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monitor,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purely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diagnostics, 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crash logs.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crash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available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r>
              <a:rPr sz="1050" spc="-5" dirty="0">
                <a:latin typeface="Arial"/>
                <a:cs typeface="Arial"/>
              </a:rPr>
              <a:t> The </a:t>
            </a:r>
            <a:r>
              <a:rPr sz="1050" dirty="0">
                <a:latin typeface="Arial"/>
                <a:cs typeface="Arial"/>
              </a:rPr>
              <a:t>most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recent crash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bottom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output.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oftpd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restarted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signal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11,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crash information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crash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file. 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crash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first </a:t>
            </a:r>
            <a:r>
              <a:rPr sz="1050" spc="-10" dirty="0">
                <a:latin typeface="Arial"/>
                <a:cs typeface="Arial"/>
              </a:rPr>
              <a:t>line,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signal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28702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Most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crash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normal.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Some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crash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might </a:t>
            </a:r>
            <a:r>
              <a:rPr sz="1050" spc="-10" dirty="0">
                <a:latin typeface="Arial"/>
                <a:cs typeface="Arial"/>
              </a:rPr>
              <a:t>indicate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problems.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reason,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crash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requested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Fortinet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Technical </a:t>
            </a:r>
            <a:r>
              <a:rPr sz="1050" spc="-10" dirty="0">
                <a:latin typeface="Arial"/>
                <a:cs typeface="Arial"/>
              </a:rPr>
              <a:t>Support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purposes.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3276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76670" cy="114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345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sniffer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useful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connectivity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traffic-related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sniffer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slide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spc="-10" dirty="0">
                <a:latin typeface="Arial"/>
                <a:cs typeface="Arial"/>
              </a:rPr>
              <a:t> up</a:t>
            </a:r>
            <a:r>
              <a:rPr sz="1050" spc="-5" dirty="0">
                <a:latin typeface="Arial"/>
                <a:cs typeface="Arial"/>
              </a:rPr>
              <a:t> to capture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host </a:t>
            </a:r>
            <a:r>
              <a:rPr sz="1050" spc="-10" dirty="0">
                <a:latin typeface="Arial"/>
                <a:cs typeface="Arial"/>
              </a:rPr>
              <a:t>192.168.1.99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541 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packet </a:t>
            </a:r>
            <a:r>
              <a:rPr sz="1050" spc="-10" dirty="0">
                <a:latin typeface="Arial"/>
                <a:cs typeface="Arial"/>
              </a:rPr>
              <a:t>header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(verbose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1)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local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timestamp.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Unlike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FortiOS,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verbose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1,2 and </a:t>
            </a:r>
            <a:r>
              <a:rPr sz="1050" spc="-5" dirty="0">
                <a:latin typeface="Arial"/>
                <a:cs typeface="Arial"/>
              </a:rPr>
              <a:t>3.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experiencing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connectivity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sniff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management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on</a:t>
            </a:r>
            <a:r>
              <a:rPr sz="1050" spc="-5" dirty="0">
                <a:latin typeface="Arial"/>
                <a:cs typeface="Arial"/>
              </a:rPr>
              <a:t> TCP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541</a:t>
            </a:r>
            <a:r>
              <a:rPr sz="1050" spc="-5" dirty="0">
                <a:latin typeface="Arial"/>
                <a:cs typeface="Arial"/>
              </a:rPr>
              <a:t> to see 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-5" dirty="0">
                <a:latin typeface="Arial"/>
                <a:cs typeface="Arial"/>
              </a:rPr>
              <a:t> communication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3276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3909"/>
            <a:ext cx="6314440" cy="163195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15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systeme</a:t>
            </a:r>
            <a:r>
              <a:rPr sz="1050" spc="4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print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df</a:t>
            </a:r>
            <a:r>
              <a:rPr sz="1050" spc="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filesystem,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usage, 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usage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percentage,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mount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point.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useful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disk-related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issues. 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helpful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know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on FortiManager: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19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/dev/sh</a:t>
            </a:r>
            <a:r>
              <a:rPr sz="1050" spc="-5" dirty="0">
                <a:latin typeface="Courier New"/>
                <a:cs typeface="Courier New"/>
              </a:rPr>
              <a:t>m</a:t>
            </a:r>
            <a:r>
              <a:rPr sz="1050" spc="-3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spc="-5" dirty="0">
                <a:latin typeface="Arial"/>
                <a:cs typeface="Arial"/>
              </a:rPr>
              <a:t>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e</a:t>
            </a:r>
            <a:r>
              <a:rPr sz="1050" spc="-5" dirty="0">
                <a:latin typeface="Arial"/>
                <a:cs typeface="Arial"/>
              </a:rPr>
              <a:t>d</a:t>
            </a:r>
            <a:r>
              <a:rPr sz="1050" spc="-10" dirty="0">
                <a:latin typeface="Arial"/>
                <a:cs typeface="Arial"/>
              </a:rPr>
              <a:t> a</a:t>
            </a:r>
            <a:r>
              <a:rPr sz="1050" spc="-5" dirty="0">
                <a:latin typeface="Arial"/>
                <a:cs typeface="Arial"/>
              </a:rPr>
              <a:t>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ha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-10" dirty="0">
                <a:latin typeface="Arial"/>
                <a:cs typeface="Arial"/>
              </a:rPr>
              <a:t>e</a:t>
            </a:r>
            <a:r>
              <a:rPr sz="1050" spc="-5" dirty="0">
                <a:latin typeface="Arial"/>
                <a:cs typeface="Arial"/>
              </a:rPr>
              <a:t>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m</a:t>
            </a:r>
            <a:r>
              <a:rPr sz="1050" spc="-10" dirty="0">
                <a:latin typeface="Arial"/>
                <a:cs typeface="Arial"/>
              </a:rPr>
              <a:t>e</a:t>
            </a:r>
            <a:r>
              <a:rPr sz="1050" spc="10" dirty="0">
                <a:latin typeface="Arial"/>
                <a:cs typeface="Arial"/>
              </a:rPr>
              <a:t>m</a:t>
            </a:r>
            <a:r>
              <a:rPr sz="1050" spc="-10" dirty="0">
                <a:latin typeface="Arial"/>
                <a:cs typeface="Arial"/>
              </a:rPr>
              <a:t>o</a:t>
            </a:r>
            <a:r>
              <a:rPr sz="1050" spc="-5" dirty="0">
                <a:latin typeface="Arial"/>
                <a:cs typeface="Arial"/>
              </a:rPr>
              <a:t>ry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/tm</a:t>
            </a:r>
            <a:r>
              <a:rPr sz="1050" spc="-5" dirty="0">
                <a:latin typeface="Courier New"/>
                <a:cs typeface="Courier New"/>
              </a:rPr>
              <a:t>p</a:t>
            </a:r>
            <a:r>
              <a:rPr sz="1050" spc="-3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spc="-5" dirty="0">
                <a:latin typeface="Arial"/>
                <a:cs typeface="Arial"/>
              </a:rPr>
              <a:t>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te</a:t>
            </a:r>
            <a:r>
              <a:rPr sz="1050" spc="10" dirty="0">
                <a:latin typeface="Arial"/>
                <a:cs typeface="Arial"/>
              </a:rPr>
              <a:t>m</a:t>
            </a:r>
            <a:r>
              <a:rPr sz="1050" spc="-10" dirty="0">
                <a:latin typeface="Arial"/>
                <a:cs typeface="Arial"/>
              </a:rPr>
              <a:t>po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-1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ry</a:t>
            </a:r>
            <a:r>
              <a:rPr sz="1050" dirty="0">
                <a:latin typeface="Arial"/>
                <a:cs typeface="Arial"/>
              </a:rPr>
              <a:t> f</a:t>
            </a:r>
            <a:r>
              <a:rPr sz="1050" spc="-10" dirty="0">
                <a:latin typeface="Arial"/>
                <a:cs typeface="Arial"/>
              </a:rPr>
              <a:t>il</a:t>
            </a:r>
            <a:r>
              <a:rPr sz="1050" spc="-5" dirty="0">
                <a:latin typeface="Arial"/>
                <a:cs typeface="Arial"/>
              </a:rPr>
              <a:t>e</a:t>
            </a:r>
            <a:r>
              <a:rPr sz="1050" dirty="0">
                <a:latin typeface="Arial"/>
                <a:cs typeface="Arial"/>
              </a:rPr>
              <a:t> s</a:t>
            </a:r>
            <a:r>
              <a:rPr sz="1050" spc="-10" dirty="0">
                <a:latin typeface="Arial"/>
                <a:cs typeface="Arial"/>
              </a:rPr>
              <a:t>to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-10" dirty="0">
                <a:latin typeface="Arial"/>
                <a:cs typeface="Arial"/>
              </a:rPr>
              <a:t>ag</a:t>
            </a:r>
            <a:r>
              <a:rPr sz="1050" spc="-5" dirty="0">
                <a:latin typeface="Arial"/>
                <a:cs typeface="Arial"/>
              </a:rPr>
              <a:t>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</a:t>
            </a:r>
            <a:r>
              <a:rPr sz="1050" spc="-10" dirty="0">
                <a:latin typeface="Arial"/>
                <a:cs typeface="Arial"/>
              </a:rPr>
              <a:t>ile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3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te</a:t>
            </a:r>
            <a:r>
              <a:rPr sz="1050" spc="-5" dirty="0">
                <a:latin typeface="Arial"/>
                <a:cs typeface="Arial"/>
              </a:rPr>
              <a:t>m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/data</a:t>
            </a:r>
            <a:r>
              <a:rPr sz="1050" spc="2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pointer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flash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partition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/var</a:t>
            </a:r>
            <a:r>
              <a:rPr sz="105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is used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</a:t>
            </a:r>
            <a:r>
              <a:rPr sz="1050" spc="-5" dirty="0">
                <a:latin typeface="Arial"/>
                <a:cs typeface="Arial"/>
              </a:rPr>
              <a:t>storage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/drive0</a:t>
            </a:r>
            <a:r>
              <a:rPr sz="1050" spc="-31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FortiAnalyzer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archives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postgres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/Storag</a:t>
            </a:r>
            <a:r>
              <a:rPr sz="1050" spc="-5" dirty="0">
                <a:latin typeface="Courier New"/>
                <a:cs typeface="Courier New"/>
              </a:rPr>
              <a:t>e</a:t>
            </a:r>
            <a:r>
              <a:rPr sz="1050" spc="-3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spc="-5" dirty="0">
                <a:latin typeface="Arial"/>
                <a:cs typeface="Arial"/>
              </a:rPr>
              <a:t>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e</a:t>
            </a:r>
            <a:r>
              <a:rPr sz="1050" spc="-5" dirty="0">
                <a:latin typeface="Arial"/>
                <a:cs typeface="Arial"/>
              </a:rPr>
              <a:t>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</a:t>
            </a:r>
            <a:r>
              <a:rPr sz="1050" spc="-10" dirty="0">
                <a:latin typeface="Arial"/>
                <a:cs typeface="Arial"/>
              </a:rPr>
              <a:t>o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-10" dirty="0">
                <a:latin typeface="Arial"/>
                <a:cs typeface="Arial"/>
              </a:rPr>
              <a:t>tiA</a:t>
            </a:r>
            <a:r>
              <a:rPr sz="1050" spc="-15" dirty="0">
                <a:latin typeface="Arial"/>
                <a:cs typeface="Arial"/>
              </a:rPr>
              <a:t>n</a:t>
            </a:r>
            <a:r>
              <a:rPr sz="1050" spc="-10" dirty="0">
                <a:latin typeface="Arial"/>
                <a:cs typeface="Arial"/>
              </a:rPr>
              <a:t>al</a:t>
            </a:r>
            <a:r>
              <a:rPr sz="1050" spc="-25" dirty="0">
                <a:latin typeface="Arial"/>
                <a:cs typeface="Arial"/>
              </a:rPr>
              <a:t>y</a:t>
            </a:r>
            <a:r>
              <a:rPr sz="1050" spc="-15" dirty="0">
                <a:latin typeface="Arial"/>
                <a:cs typeface="Arial"/>
              </a:rPr>
              <a:t>z</a:t>
            </a:r>
            <a:r>
              <a:rPr sz="1050" spc="-10" dirty="0">
                <a:latin typeface="Arial"/>
                <a:cs typeface="Arial"/>
              </a:rPr>
              <a:t>e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</a:t>
            </a:r>
            <a:r>
              <a:rPr sz="1050" spc="-5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-10" dirty="0">
                <a:latin typeface="Arial"/>
                <a:cs typeface="Arial"/>
              </a:rPr>
              <a:t>epo</a:t>
            </a:r>
            <a:r>
              <a:rPr sz="1050" spc="-5" dirty="0">
                <a:latin typeface="Arial"/>
                <a:cs typeface="Arial"/>
              </a:rPr>
              <a:t>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to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spc="-10" dirty="0">
                <a:latin typeface="Arial"/>
                <a:cs typeface="Arial"/>
              </a:rPr>
              <a:t>ag</a:t>
            </a:r>
            <a:r>
              <a:rPr sz="1050" spc="-5" dirty="0"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45650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1600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4765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On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unlock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stuck 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locked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-10" dirty="0">
                <a:latin typeface="Arial"/>
                <a:cs typeface="Arial"/>
              </a:rPr>
              <a:t> should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no </a:t>
            </a:r>
            <a:r>
              <a:rPr sz="1050" spc="-5" dirty="0">
                <a:latin typeface="Arial"/>
                <a:cs typeface="Arial"/>
              </a:rPr>
              <a:t>locks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an idle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190"/>
              </a:lnSpc>
              <a:spcBef>
                <a:spcPts val="5"/>
              </a:spcBef>
            </a:pPr>
            <a:r>
              <a:rPr sz="1050" spc="5" dirty="0">
                <a:latin typeface="Arial"/>
                <a:cs typeface="Arial"/>
              </a:rPr>
              <a:t>What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taking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long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 a task?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proc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list</a:t>
            </a:r>
            <a:r>
              <a:rPr sz="1050" spc="-33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"/>
              </a:spcBef>
            </a:pPr>
            <a:r>
              <a:rPr sz="1050" spc="-5" dirty="0">
                <a:latin typeface="Arial"/>
                <a:cs typeface="Arial"/>
              </a:rPr>
              <a:t>used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identify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stuck.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stuck task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0" dirty="0">
                <a:latin typeface="Arial"/>
                <a:cs typeface="Arial"/>
              </a:rPr>
              <a:t>prevent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subsequent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processed.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a task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taking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process, 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listed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here.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cancel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pending </a:t>
            </a:r>
            <a:r>
              <a:rPr sz="1050" spc="-5" dirty="0">
                <a:latin typeface="Arial"/>
                <a:cs typeface="Arial"/>
              </a:rPr>
              <a:t> (stuck) task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b="1" spc="-10" dirty="0">
                <a:latin typeface="Arial"/>
                <a:cs typeface="Arial"/>
              </a:rPr>
              <a:t>Task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Monitor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159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3981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successfully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39840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4145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debug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various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deleting,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refreshing,</a:t>
            </a:r>
            <a:r>
              <a:rPr sz="1050" spc="-10" dirty="0">
                <a:latin typeface="Arial"/>
                <a:cs typeface="Arial"/>
              </a:rPr>
              <a:t> auto-updates,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installing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Before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run </a:t>
            </a:r>
            <a:r>
              <a:rPr sz="1050" spc="-10" dirty="0">
                <a:latin typeface="Arial"/>
                <a:cs typeface="Arial"/>
              </a:rPr>
              <a:t>any debugs </a:t>
            </a:r>
            <a:r>
              <a:rPr sz="1050" spc="-5" dirty="0">
                <a:latin typeface="Arial"/>
                <a:cs typeface="Arial"/>
              </a:rPr>
              <a:t>commands, check if </a:t>
            </a:r>
            <a:r>
              <a:rPr sz="1050" spc="-10" dirty="0">
                <a:latin typeface="Arial"/>
                <a:cs typeface="Arial"/>
              </a:rPr>
              <a:t>any other debug </a:t>
            </a:r>
            <a:r>
              <a:rPr sz="1050" spc="-5" dirty="0">
                <a:latin typeface="Arial"/>
                <a:cs typeface="Arial"/>
              </a:rPr>
              <a:t>commands are </a:t>
            </a:r>
            <a:r>
              <a:rPr sz="1050" spc="-10" dirty="0">
                <a:latin typeface="Arial"/>
                <a:cs typeface="Arial"/>
              </a:rPr>
              <a:t>enabled. Running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debug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 </a:t>
            </a:r>
            <a:r>
              <a:rPr sz="1050" spc="-5" dirty="0">
                <a:latin typeface="Arial"/>
                <a:cs typeface="Arial"/>
              </a:rPr>
              <a:t>show </a:t>
            </a:r>
            <a:r>
              <a:rPr sz="1050" spc="-10" dirty="0">
                <a:latin typeface="Arial"/>
                <a:cs typeface="Arial"/>
              </a:rPr>
              <a:t>the output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all other enabled debugs,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not disabled or </a:t>
            </a:r>
            <a:r>
              <a:rPr sz="1050" spc="-5" dirty="0">
                <a:latin typeface="Arial"/>
                <a:cs typeface="Arial"/>
              </a:rPr>
              <a:t>reset. </a:t>
            </a:r>
            <a:r>
              <a:rPr sz="1050" spc="-15" dirty="0">
                <a:latin typeface="Arial"/>
                <a:cs typeface="Arial"/>
              </a:rPr>
              <a:t>Always </a:t>
            </a:r>
            <a:r>
              <a:rPr sz="1050" spc="-5" dirty="0">
                <a:latin typeface="Arial"/>
                <a:cs typeface="Arial"/>
              </a:rPr>
              <a:t>reset </a:t>
            </a:r>
            <a:r>
              <a:rPr sz="1050" spc="-10" dirty="0">
                <a:latin typeface="Arial"/>
                <a:cs typeface="Arial"/>
              </a:rPr>
              <a:t>the debug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10" dirty="0">
                <a:latin typeface="Arial"/>
                <a:cs typeface="Arial"/>
              </a:rPr>
              <a:t> enabling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debugs.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77305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ungraceful </a:t>
            </a:r>
            <a:r>
              <a:rPr sz="1050" spc="-10" dirty="0">
                <a:latin typeface="Arial"/>
                <a:cs typeface="Arial"/>
              </a:rPr>
              <a:t>shutdown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 </a:t>
            </a:r>
            <a:r>
              <a:rPr sz="1050" spc="-10" dirty="0">
                <a:latin typeface="Arial"/>
                <a:cs typeface="Arial"/>
              </a:rPr>
              <a:t>corruption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internal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r>
              <a:rPr sz="1050" spc="-5" dirty="0">
                <a:latin typeface="Arial"/>
                <a:cs typeface="Arial"/>
              </a:rPr>
              <a:t> This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hardware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virtual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machines.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best practice,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Alert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Message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Console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14629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lost </a:t>
            </a:r>
            <a:r>
              <a:rPr sz="1050" spc="-10" dirty="0">
                <a:latin typeface="Arial"/>
                <a:cs typeface="Arial"/>
              </a:rPr>
              <a:t>power,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message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console </a:t>
            </a:r>
            <a:r>
              <a:rPr sz="1050" spc="-10" dirty="0">
                <a:latin typeface="Arial"/>
                <a:cs typeface="Arial"/>
              </a:rPr>
              <a:t>connection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advise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repair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file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Remember,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repairing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highly </a:t>
            </a:r>
            <a:r>
              <a:rPr sz="1050" spc="-5" dirty="0">
                <a:latin typeface="Arial"/>
                <a:cs typeface="Arial"/>
              </a:rPr>
              <a:t> recommended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connect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uninterruptible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power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(UPS)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prevent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unexpected</a:t>
            </a:r>
            <a:r>
              <a:rPr sz="1050" spc="-5" dirty="0">
                <a:latin typeface="Arial"/>
                <a:cs typeface="Arial"/>
              </a:rPr>
              <a:t> shut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16650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To ensure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best practices:</a:t>
            </a:r>
            <a:endParaRPr sz="1050">
              <a:latin typeface="Arial"/>
              <a:cs typeface="Arial"/>
            </a:endParaRPr>
          </a:p>
          <a:p>
            <a:pPr marL="192405" marR="222885" indent="-180340">
              <a:lnSpc>
                <a:spcPct val="10000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gracefully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shut </a:t>
            </a:r>
            <a:r>
              <a:rPr sz="1050" spc="-15" dirty="0">
                <a:latin typeface="Arial"/>
                <a:cs typeface="Arial"/>
              </a:rPr>
              <a:t>down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-10" dirty="0">
                <a:latin typeface="Arial"/>
                <a:cs typeface="Arial"/>
              </a:rPr>
              <a:t> 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ungraceful</a:t>
            </a:r>
            <a:r>
              <a:rPr sz="1050" spc="-10" dirty="0">
                <a:latin typeface="Arial"/>
                <a:cs typeface="Arial"/>
              </a:rPr>
              <a:t> shutdown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damage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internal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databases.</a:t>
            </a:r>
            <a:endParaRPr sz="1050">
              <a:latin typeface="Arial"/>
              <a:cs typeface="Arial"/>
            </a:endParaRPr>
          </a:p>
          <a:p>
            <a:pPr marL="192405" marR="164465" indent="-180340">
              <a:lnSpc>
                <a:spcPts val="1260"/>
              </a:lnSpc>
              <a:spcBef>
                <a:spcPts val="30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performing</a:t>
            </a:r>
            <a:r>
              <a:rPr sz="1050" spc="-10" dirty="0">
                <a:latin typeface="Arial"/>
                <a:cs typeface="Arial"/>
              </a:rPr>
              <a:t> operations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avoid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-5" dirty="0">
                <a:latin typeface="Arial"/>
                <a:cs typeface="Arial"/>
              </a:rPr>
              <a:t> conflicts.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proper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path.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inconsistencies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Make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sure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off,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 performing 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 marR="18859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resolve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factory reset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restore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good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1915" cy="1621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experiencing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unusual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behavior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integrity.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modify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errors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found.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 before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integrity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commands.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administrators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unlocked,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work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space mode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 </a:t>
            </a:r>
            <a:r>
              <a:rPr sz="1050" spc="-5" dirty="0">
                <a:latin typeface="Arial"/>
                <a:cs typeface="Arial"/>
              </a:rPr>
              <a:t> check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helpful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keep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15" dirty="0">
                <a:latin typeface="Arial"/>
                <a:cs typeface="Arial"/>
              </a:rPr>
              <a:t> were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integrity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restore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10795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best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practice,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a </a:t>
            </a:r>
            <a:r>
              <a:rPr sz="1050" spc="-10" dirty="0">
                <a:latin typeface="Arial"/>
                <a:cs typeface="Arial"/>
              </a:rPr>
              <a:t>scheduled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schedule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logs. If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re-run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fix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problem.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255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verify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maintain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integrity.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makes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correction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advised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re-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verify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corrections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properly.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3410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a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check.</a:t>
            </a:r>
            <a:r>
              <a:rPr sz="1050" spc="-10" dirty="0">
                <a:latin typeface="Arial"/>
                <a:cs typeface="Arial"/>
              </a:rPr>
              <a:t> 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finds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</a:t>
            </a:r>
            <a:r>
              <a:rPr sz="1050" spc="-5" dirty="0">
                <a:latin typeface="Arial"/>
                <a:cs typeface="Arial"/>
              </a:rPr>
              <a:t> issues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Second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integrity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87057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5" dirty="0">
                <a:latin typeface="Arial"/>
                <a:cs typeface="Arial"/>
              </a:rPr>
              <a:t> job!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diagnose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various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01281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demonstrating 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ADOM-level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98870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286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verify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templates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check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Provisioning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Templates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device(s)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Configuration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 </a:t>
            </a:r>
            <a:r>
              <a:rPr sz="1050" b="1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template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Remote-FortiGate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DNS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169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81725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diagram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illustrates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pushes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completeness,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&amp;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</a:t>
            </a:r>
            <a:r>
              <a:rPr sz="1050" spc="-10" dirty="0">
                <a:latin typeface="Arial"/>
                <a:cs typeface="Arial"/>
              </a:rPr>
              <a:t>included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illustration.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143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compares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latest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0" dirty="0">
                <a:latin typeface="Arial"/>
                <a:cs typeface="Arial"/>
              </a:rPr>
              <a:t> changes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device.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0901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3665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3825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templates.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 commands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pushed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FortiGate.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190"/>
              </a:lnSpc>
              <a:spcBef>
                <a:spcPts val="5"/>
              </a:spcBef>
            </a:pPr>
            <a:r>
              <a:rPr sz="1050" b="1" spc="-10" dirty="0">
                <a:latin typeface="Arial"/>
                <a:cs typeface="Arial"/>
              </a:rPr>
              <a:t>Tip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5" dirty="0">
                <a:latin typeface="Courier New"/>
                <a:cs typeface="Courier New"/>
              </a:rPr>
              <a:t>?</a:t>
            </a:r>
            <a:r>
              <a:rPr sz="1050" spc="-33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template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secondary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"/>
              </a:spcBef>
            </a:pPr>
            <a:r>
              <a:rPr sz="1050" spc="-5" dirty="0">
                <a:latin typeface="Arial"/>
                <a:cs typeface="Arial"/>
              </a:rPr>
              <a:t>DNS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entries.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Remember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template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Remote-FortiGate,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previous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81750" cy="2101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CLI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whole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managed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"/>
              <a:cs typeface="Arial"/>
            </a:endParaRPr>
          </a:p>
          <a:p>
            <a:pPr marL="12700" marR="169545">
              <a:lnSpc>
                <a:spcPct val="101400"/>
              </a:lnSpc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fmpolicy</a:t>
            </a:r>
            <a:r>
              <a:rPr sz="1050" spc="5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print-device-database</a:t>
            </a:r>
            <a:r>
              <a:rPr sz="1050" spc="7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made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not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applying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template.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ADOM-level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made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displayed.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applied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(copied)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-10" dirty="0">
                <a:latin typeface="Arial"/>
                <a:cs typeface="Arial"/>
              </a:rPr>
              <a:t> the install.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825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Configuration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exceptions: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5" dirty="0">
                <a:latin typeface="Arial"/>
                <a:cs typeface="Arial"/>
              </a:rPr>
              <a:t>System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templates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120" algn="l"/>
                <a:tab pos="198755" algn="l"/>
              </a:tabLst>
            </a:pPr>
            <a:r>
              <a:rPr sz="1050" spc="-10" dirty="0">
                <a:latin typeface="Arial"/>
                <a:cs typeface="Arial"/>
              </a:rPr>
              <a:t>ADOM-level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92850" cy="8235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DNS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Local-FortiGate.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DNS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here.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DNS </a:t>
            </a:r>
            <a:r>
              <a:rPr sz="1050" spc="-10" dirty="0">
                <a:latin typeface="Arial"/>
                <a:cs typeface="Arial"/>
              </a:rPr>
              <a:t>entries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those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template.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skip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DNS</a:t>
            </a:r>
            <a:r>
              <a:rPr sz="1050" spc="-10" dirty="0">
                <a:latin typeface="Arial"/>
                <a:cs typeface="Arial"/>
              </a:rPr>
              <a:t> entry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DNS </a:t>
            </a:r>
            <a:r>
              <a:rPr sz="1050" spc="-10" dirty="0">
                <a:latin typeface="Arial"/>
                <a:cs typeface="Arial"/>
              </a:rPr>
              <a:t>entry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same,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template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636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demonstrated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specific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-10" dirty="0">
                <a:latin typeface="Arial"/>
                <a:cs typeface="Arial"/>
              </a:rPr>
              <a:t> 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0645" cy="146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viewing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particular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0" dirty="0">
                <a:latin typeface="Arial"/>
                <a:cs typeface="Arial"/>
              </a:rPr>
              <a:t>initially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Ping_Access</a:t>
            </a:r>
            <a:r>
              <a:rPr sz="1050" spc="-15" dirty="0">
                <a:latin typeface="Arial"/>
                <a:cs typeface="Arial"/>
              </a:rPr>
              <a:t>.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5" dirty="0">
                <a:latin typeface="Arial"/>
                <a:cs typeface="Arial"/>
              </a:rPr>
              <a:t> 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Full_Access</a:t>
            </a:r>
            <a:r>
              <a:rPr sz="1050" b="1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 </a:t>
            </a:r>
            <a:r>
              <a:rPr sz="1050" dirty="0">
                <a:latin typeface="Arial"/>
                <a:cs typeface="Arial"/>
              </a:rPr>
              <a:t>When 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viewing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–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needs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be installed.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74930" algn="just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view the policies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the Local-FortiGate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the device level, </a:t>
            </a:r>
            <a:r>
              <a:rPr sz="1050" spc="-15" dirty="0">
                <a:latin typeface="Arial"/>
                <a:cs typeface="Arial"/>
              </a:rPr>
              <a:t>will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5" dirty="0">
                <a:latin typeface="Arial"/>
                <a:cs typeface="Arial"/>
              </a:rPr>
              <a:t>newly </a:t>
            </a:r>
            <a:r>
              <a:rPr sz="1050" spc="-5" dirty="0">
                <a:latin typeface="Arial"/>
                <a:cs typeface="Arial"/>
              </a:rPr>
              <a:t>configured </a:t>
            </a:r>
            <a:r>
              <a:rPr sz="1050" spc="-10" dirty="0">
                <a:latin typeface="Arial"/>
                <a:cs typeface="Arial"/>
              </a:rPr>
              <a:t>firewall policy be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shown? At the device level, ADOM-level (firewall policy and related </a:t>
            </a:r>
            <a:r>
              <a:rPr sz="1050" spc="-5" dirty="0">
                <a:latin typeface="Arial"/>
                <a:cs typeface="Arial"/>
              </a:rPr>
              <a:t>objects) </a:t>
            </a:r>
            <a:r>
              <a:rPr sz="1050" spc="-10" dirty="0">
                <a:latin typeface="Arial"/>
                <a:cs typeface="Arial"/>
              </a:rPr>
              <a:t>configuration changes that have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 </a:t>
            </a:r>
            <a:r>
              <a:rPr sz="1050" spc="-5" dirty="0">
                <a:latin typeface="Arial"/>
                <a:cs typeface="Arial"/>
              </a:rPr>
              <a:t>made from</a:t>
            </a:r>
            <a:r>
              <a:rPr sz="1050" spc="-10" dirty="0">
                <a:latin typeface="Arial"/>
                <a:cs typeface="Arial"/>
              </a:rPr>
              <a:t> 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displayed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after</a:t>
            </a:r>
            <a:r>
              <a:rPr sz="1050" i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 </a:t>
            </a:r>
            <a:r>
              <a:rPr sz="1050" b="1" spc="-5" dirty="0">
                <a:latin typeface="Arial"/>
                <a:cs typeface="Arial"/>
              </a:rPr>
              <a:t>&amp;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826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particular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Local-FortiGate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policy(s)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viewed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ADOM-level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displayed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Policies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&amp; </a:t>
            </a:r>
            <a:r>
              <a:rPr sz="1050" b="1" spc="-10" dirty="0">
                <a:latin typeface="Arial"/>
                <a:cs typeface="Arial"/>
              </a:rPr>
              <a:t>Object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51880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job!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diagnose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6521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demonstrating 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troubleshoot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them,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occur 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56831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3185" cy="2261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748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correctly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saved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history;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problem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occurs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Usually,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like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caused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inconsistent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corrupt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configurations.</a:t>
            </a:r>
            <a:endParaRPr sz="1050">
              <a:latin typeface="Arial"/>
              <a:cs typeface="Arial"/>
            </a:endParaRPr>
          </a:p>
          <a:p>
            <a:pPr marL="12700" marR="132715">
              <a:lnSpc>
                <a:spcPts val="1260"/>
              </a:lnSpc>
              <a:spcBef>
                <a:spcPts val="3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reload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 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failing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load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  <a:p>
            <a:pPr marL="12700" marR="200025">
              <a:lnSpc>
                <a:spcPts val="1260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reload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connects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downloads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file. </a:t>
            </a:r>
            <a:r>
              <a:rPr sz="1050" spc="-10" dirty="0">
                <a:latin typeface="Arial"/>
                <a:cs typeface="Arial"/>
              </a:rPr>
              <a:t>Then,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reload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20"/>
              </a:lnSpc>
            </a:pP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5" dirty="0">
                <a:latin typeface="Arial"/>
                <a:cs typeface="Arial"/>
              </a:rPr>
              <a:t> two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possible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outcomes: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ts val="1250"/>
              </a:lnSpc>
              <a:spcBef>
                <a:spcPts val="50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no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errors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reload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successful,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created.</a:t>
            </a:r>
            <a:endParaRPr sz="1050">
              <a:latin typeface="Arial"/>
              <a:cs typeface="Arial"/>
            </a:endParaRPr>
          </a:p>
          <a:p>
            <a:pPr marL="192405" marR="177165" indent="-180340">
              <a:lnSpc>
                <a:spcPts val="126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are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errors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output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reload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point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-10" dirty="0">
                <a:latin typeface="Arial"/>
                <a:cs typeface="Arial"/>
              </a:rPr>
              <a:t> 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</a:t>
            </a:r>
            <a:r>
              <a:rPr sz="1050" spc="-5" dirty="0">
                <a:latin typeface="Arial"/>
                <a:cs typeface="Arial"/>
              </a:rPr>
              <a:t>failed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update.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 check</a:t>
            </a:r>
            <a:r>
              <a:rPr sz="1050" spc="28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see 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 contain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failure.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179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5570" cy="3053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572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involves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FortiManager’s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spc="-5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take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immediate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effect—they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installed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 </a:t>
            </a:r>
            <a:r>
              <a:rPr sz="1050" b="1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remains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asked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choose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types.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(only)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 made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9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choose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&amp;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device-specific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launch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wizard,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toolbar,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</a:t>
            </a:r>
            <a:r>
              <a:rPr sz="1050" b="1" spc="-10" dirty="0">
                <a:latin typeface="Arial"/>
                <a:cs typeface="Arial"/>
              </a:rPr>
              <a:t>stall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spc="-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2700" marR="20320">
              <a:lnSpc>
                <a:spcPct val="89900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opens,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choose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we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(only)</a:t>
            </a:r>
            <a:r>
              <a:rPr sz="1050" i="1" spc="-10" dirty="0">
                <a:latin typeface="Arial"/>
                <a:cs typeface="Arial"/>
              </a:rPr>
              <a:t>.</a:t>
            </a:r>
            <a:r>
              <a:rPr sz="1050" i="1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installs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items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Once complete,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sync,</a:t>
            </a:r>
            <a:r>
              <a:rPr sz="1050" spc="3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Synchronized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3852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2235" cy="3060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064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20" dirty="0">
                <a:latin typeface="Arial"/>
                <a:cs typeface="Arial"/>
              </a:rPr>
              <a:t>Add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Wizard</a:t>
            </a:r>
            <a:r>
              <a:rPr sz="1050" spc="-5" dirty="0">
                <a:latin typeface="Arial"/>
                <a:cs typeface="Arial"/>
              </a:rPr>
              <a:t>,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the 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successfully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1971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named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Test_PC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associated</a:t>
            </a:r>
            <a:r>
              <a:rPr sz="1050" spc="-15" dirty="0">
                <a:latin typeface="Arial"/>
                <a:cs typeface="Arial"/>
              </a:rPr>
              <a:t> 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any</a:t>
            </a:r>
            <a:r>
              <a:rPr sz="1050" spc="-1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40386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second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Test_PC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it’s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associated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interface </a:t>
            </a:r>
            <a:r>
              <a:rPr sz="1050" b="1" spc="-10" dirty="0">
                <a:latin typeface="Arial"/>
                <a:cs typeface="Arial"/>
              </a:rPr>
              <a:t>port6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referenced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second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When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5" dirty="0">
                <a:latin typeface="Arial"/>
                <a:cs typeface="Arial"/>
              </a:rPr>
              <a:t>was </a:t>
            </a:r>
            <a:r>
              <a:rPr sz="1050" spc="-10" dirty="0">
                <a:latin typeface="Arial"/>
                <a:cs typeface="Arial"/>
              </a:rPr>
              <a:t>added or </a:t>
            </a:r>
            <a:r>
              <a:rPr sz="1050" spc="-5" dirty="0">
                <a:latin typeface="Arial"/>
                <a:cs typeface="Arial"/>
              </a:rPr>
              <a:t>imported to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second </a:t>
            </a:r>
            <a:r>
              <a:rPr sz="1050" spc="-10" dirty="0">
                <a:latin typeface="Arial"/>
                <a:cs typeface="Arial"/>
              </a:rPr>
              <a:t>FortiGate, </a:t>
            </a:r>
            <a:r>
              <a:rPr sz="1050" spc="-5" dirty="0">
                <a:latin typeface="Arial"/>
                <a:cs typeface="Arial"/>
              </a:rPr>
              <a:t>it failed to import </a:t>
            </a:r>
            <a:r>
              <a:rPr sz="1050" spc="-10" dirty="0">
                <a:latin typeface="Arial"/>
                <a:cs typeface="Arial"/>
              </a:rPr>
              <a:t>the firewall address </a:t>
            </a:r>
            <a:r>
              <a:rPr sz="1050" spc="-5" dirty="0">
                <a:latin typeface="Arial"/>
                <a:cs typeface="Arial"/>
              </a:rPr>
              <a:t> object </a:t>
            </a:r>
            <a:r>
              <a:rPr sz="1050" b="1" spc="-10" dirty="0">
                <a:latin typeface="Arial"/>
                <a:cs typeface="Arial"/>
              </a:rPr>
              <a:t>Test_PC</a:t>
            </a:r>
            <a:r>
              <a:rPr sz="1050" spc="-10" dirty="0">
                <a:latin typeface="Arial"/>
                <a:cs typeface="Arial"/>
              </a:rPr>
              <a:t>, as </a:t>
            </a:r>
            <a:r>
              <a:rPr sz="1050" spc="-15" dirty="0">
                <a:latin typeface="Arial"/>
                <a:cs typeface="Arial"/>
              </a:rPr>
              <a:t>well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associated </a:t>
            </a:r>
            <a:r>
              <a:rPr sz="1050" spc="-10" dirty="0">
                <a:latin typeface="Arial"/>
                <a:cs typeface="Arial"/>
              </a:rPr>
              <a:t>firewall </a:t>
            </a:r>
            <a:r>
              <a:rPr sz="1050" spc="-5" dirty="0">
                <a:latin typeface="Arial"/>
                <a:cs typeface="Arial"/>
              </a:rPr>
              <a:t>policies. The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b="1" spc="-5" dirty="0">
                <a:latin typeface="Arial"/>
                <a:cs typeface="Arial"/>
              </a:rPr>
              <a:t>Download </a:t>
            </a:r>
            <a:r>
              <a:rPr sz="1050" b="1" spc="-10" dirty="0">
                <a:latin typeface="Arial"/>
                <a:cs typeface="Arial"/>
              </a:rPr>
              <a:t>Import Report </a:t>
            </a:r>
            <a:r>
              <a:rPr sz="1050" spc="-10" dirty="0">
                <a:latin typeface="Arial"/>
                <a:cs typeface="Arial"/>
              </a:rPr>
              <a:t>provides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reason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86995">
              <a:lnSpc>
                <a:spcPct val="99700"/>
              </a:lnSpc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 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object, 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same,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contains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different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restriction–the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associated interface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cannot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 different.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might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used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might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have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050" spc="5" dirty="0">
                <a:latin typeface="Arial"/>
                <a:cs typeface="Arial"/>
              </a:rPr>
              <a:t>What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impact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be?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9060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3025" algn="just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dirty="0">
                <a:latin typeface="Arial"/>
                <a:cs typeface="Arial"/>
              </a:rPr>
              <a:t>make </a:t>
            </a:r>
            <a:r>
              <a:rPr sz="1050" spc="-10" dirty="0">
                <a:latin typeface="Arial"/>
                <a:cs typeface="Arial"/>
              </a:rPr>
              <a:t>configuration changes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partial </a:t>
            </a:r>
            <a:r>
              <a:rPr sz="1050" spc="-5" dirty="0">
                <a:latin typeface="Arial"/>
                <a:cs typeface="Arial"/>
              </a:rPr>
              <a:t>imported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package,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attempt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install it using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install </a:t>
            </a:r>
            <a:r>
              <a:rPr sz="1050" spc="-15" dirty="0">
                <a:latin typeface="Arial"/>
                <a:cs typeface="Arial"/>
              </a:rPr>
              <a:t>wizard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b="1" spc="-10" dirty="0">
                <a:latin typeface="Arial"/>
                <a:cs typeface="Arial"/>
              </a:rPr>
              <a:t>Policy </a:t>
            </a:r>
            <a:r>
              <a:rPr sz="1050" b="1" spc="-5" dirty="0">
                <a:latin typeface="Arial"/>
                <a:cs typeface="Arial"/>
              </a:rPr>
              <a:t>&amp;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, FortiManager deletes the </a:t>
            </a:r>
            <a:r>
              <a:rPr sz="1050" spc="-5" dirty="0">
                <a:latin typeface="Arial"/>
                <a:cs typeface="Arial"/>
              </a:rPr>
              <a:t>failed objects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policies.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spc="-10" dirty="0">
                <a:latin typeface="Arial"/>
                <a:cs typeface="Arial"/>
              </a:rPr>
              <a:t>the 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</a:t>
            </a:r>
            <a:r>
              <a:rPr sz="1050" spc="-15" dirty="0">
                <a:latin typeface="Arial"/>
                <a:cs typeface="Arial"/>
              </a:rPr>
              <a:t>aware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missing</a:t>
            </a:r>
            <a:r>
              <a:rPr sz="1050" spc="-10" dirty="0">
                <a:latin typeface="Arial"/>
                <a:cs typeface="Arial"/>
              </a:rPr>
              <a:t> 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failed</a:t>
            </a:r>
            <a:r>
              <a:rPr sz="1050" spc="-10" dirty="0">
                <a:latin typeface="Arial"/>
                <a:cs typeface="Arial"/>
              </a:rPr>
              <a:t> 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objects.</a:t>
            </a:r>
            <a:endParaRPr sz="1050">
              <a:latin typeface="Arial"/>
              <a:cs typeface="Arial"/>
            </a:endParaRPr>
          </a:p>
          <a:p>
            <a:pPr marL="12700" algn="just">
              <a:lnSpc>
                <a:spcPts val="125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fix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problem:</a:t>
            </a:r>
            <a:endParaRPr sz="1050">
              <a:latin typeface="Arial"/>
              <a:cs typeface="Arial"/>
            </a:endParaRPr>
          </a:p>
          <a:p>
            <a:pPr marL="198120" indent="-186055" algn="just">
              <a:lnSpc>
                <a:spcPct val="100000"/>
              </a:lnSpc>
              <a:buChar char="•"/>
              <a:tabLst>
                <a:tab pos="198755" algn="l"/>
              </a:tabLst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remove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interface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binding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endParaRPr sz="1050">
              <a:latin typeface="Arial"/>
              <a:cs typeface="Arial"/>
            </a:endParaRPr>
          </a:p>
          <a:p>
            <a:pPr marL="198120" marR="400050" indent="-186055" algn="just">
              <a:lnSpc>
                <a:spcPct val="100000"/>
              </a:lnSpc>
              <a:buChar char="•"/>
              <a:tabLst>
                <a:tab pos="198755" algn="l"/>
              </a:tabLst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there </a:t>
            </a:r>
            <a:r>
              <a:rPr sz="1050" spc="-5" dirty="0">
                <a:latin typeface="Arial"/>
                <a:cs typeface="Arial"/>
              </a:rPr>
              <a:t>is a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keep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interface </a:t>
            </a:r>
            <a:r>
              <a:rPr sz="1050" spc="-10" dirty="0">
                <a:latin typeface="Arial"/>
                <a:cs typeface="Arial"/>
              </a:rPr>
              <a:t>binding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FortiGate that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having </a:t>
            </a:r>
            <a:r>
              <a:rPr sz="1050" spc="-5" dirty="0">
                <a:latin typeface="Arial"/>
                <a:cs typeface="Arial"/>
              </a:rPr>
              <a:t>issues </a:t>
            </a:r>
            <a:r>
              <a:rPr sz="1050" spc="-15" dirty="0">
                <a:latin typeface="Arial"/>
                <a:cs typeface="Arial"/>
              </a:rPr>
              <a:t>with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partial policy </a:t>
            </a:r>
            <a:r>
              <a:rPr sz="1050" spc="-5" dirty="0">
                <a:latin typeface="Arial"/>
                <a:cs typeface="Arial"/>
              </a:rPr>
              <a:t> import,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rename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to a </a:t>
            </a:r>
            <a:r>
              <a:rPr sz="1050" spc="-10" dirty="0">
                <a:latin typeface="Arial"/>
                <a:cs typeface="Arial"/>
              </a:rPr>
              <a:t>unique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10" dirty="0">
                <a:latin typeface="Arial"/>
                <a:cs typeface="Arial"/>
              </a:rPr>
              <a:t>either </a:t>
            </a:r>
            <a:r>
              <a:rPr sz="1050" spc="-5" dirty="0">
                <a:latin typeface="Arial"/>
                <a:cs typeface="Arial"/>
              </a:rPr>
              <a:t>of these methods,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run a script from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Remote FortiGate Directly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(Via CLI)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locally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89675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9545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0" dirty="0">
                <a:latin typeface="Arial"/>
                <a:cs typeface="Arial"/>
              </a:rPr>
              <a:t>install,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copy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5" dirty="0">
                <a:latin typeface="Arial"/>
                <a:cs typeface="Arial"/>
              </a:rPr>
              <a:t> performs,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actual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copy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ADOM-level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opposite</a:t>
            </a:r>
            <a:r>
              <a:rPr sz="1050" spc="-5" dirty="0">
                <a:latin typeface="Arial"/>
                <a:cs typeface="Arial"/>
              </a:rPr>
              <a:t> of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operation.</a:t>
            </a:r>
            <a:endParaRPr sz="1050">
              <a:latin typeface="Arial"/>
              <a:cs typeface="Arial"/>
            </a:endParaRPr>
          </a:p>
          <a:p>
            <a:pPr marL="12700" marR="128905">
              <a:lnSpc>
                <a:spcPts val="1260"/>
              </a:lnSpc>
              <a:spcBef>
                <a:spcPts val="35"/>
              </a:spcBef>
            </a:pPr>
            <a:r>
              <a:rPr sz="1050" spc="-10" dirty="0">
                <a:latin typeface="Arial"/>
                <a:cs typeface="Arial"/>
              </a:rPr>
              <a:t>Copy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usually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caused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incorrect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missing object </a:t>
            </a:r>
            <a:r>
              <a:rPr sz="1050" spc="-10" dirty="0">
                <a:latin typeface="Arial"/>
                <a:cs typeface="Arial"/>
              </a:rPr>
              <a:t>dependencies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copying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r>
              <a:rPr sz="1050" spc="-5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incorrect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missing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dependencies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caused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corruption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inconsistencies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FortiManager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20"/>
              </a:lnSpc>
            </a:pPr>
            <a:r>
              <a:rPr sz="1050" spc="-5" dirty="0">
                <a:latin typeface="Arial"/>
                <a:cs typeface="Arial"/>
              </a:rPr>
              <a:t>The copy failure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identify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failing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syntax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point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right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direction.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copy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happens,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restored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original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state, </a:t>
            </a:r>
            <a:r>
              <a:rPr sz="1050" spc="-10" dirty="0">
                <a:latin typeface="Arial"/>
                <a:cs typeface="Arial"/>
              </a:rPr>
              <a:t>prior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copy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attempt.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318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View Install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 commands</a:t>
            </a:r>
            <a:r>
              <a:rPr sz="1050" spc="-15" dirty="0">
                <a:latin typeface="Arial"/>
                <a:cs typeface="Arial"/>
              </a:rPr>
              <a:t> were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accepted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usually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by: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mismatch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created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object using incorrect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 </a:t>
            </a:r>
            <a:r>
              <a:rPr sz="1050" spc="-10" dirty="0">
                <a:latin typeface="Arial"/>
                <a:cs typeface="Arial"/>
              </a:rPr>
              <a:t>syntax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modifies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 </a:t>
            </a:r>
            <a:r>
              <a:rPr sz="1050" spc="-10" dirty="0">
                <a:latin typeface="Arial"/>
                <a:cs typeface="Arial"/>
              </a:rPr>
              <a:t>incorrectly,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corruption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45650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33967"/>
            <a:ext cx="6414770" cy="5137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55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named </a:t>
            </a:r>
            <a:r>
              <a:rPr sz="1050" spc="-10" dirty="0">
                <a:latin typeface="Courier New"/>
                <a:cs typeface="Courier New"/>
              </a:rPr>
              <a:t>mydevice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 </a:t>
            </a:r>
            <a:r>
              <a:rPr sz="1050" spc="-5" dirty="0">
                <a:latin typeface="Arial"/>
                <a:cs typeface="Arial"/>
              </a:rPr>
              <a:t>(failed) </a:t>
            </a:r>
            <a:r>
              <a:rPr sz="1050" spc="-10" dirty="0">
                <a:latin typeface="Arial"/>
                <a:cs typeface="Arial"/>
              </a:rPr>
              <a:t>due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incorrect </a:t>
            </a:r>
            <a:r>
              <a:rPr sz="1050" spc="-15" dirty="0">
                <a:latin typeface="Arial"/>
                <a:cs typeface="Arial"/>
              </a:rPr>
              <a:t>MAC </a:t>
            </a:r>
            <a:r>
              <a:rPr sz="1050" spc="-5" dirty="0">
                <a:latin typeface="Arial"/>
                <a:cs typeface="Arial"/>
              </a:rPr>
              <a:t>address. </a:t>
            </a:r>
            <a:r>
              <a:rPr sz="1050" spc="-10" dirty="0">
                <a:latin typeface="Arial"/>
                <a:cs typeface="Arial"/>
              </a:rPr>
              <a:t>Next, the FortiGate </a:t>
            </a:r>
            <a:r>
              <a:rPr sz="1050" spc="-5" dirty="0">
                <a:latin typeface="Arial"/>
                <a:cs typeface="Arial"/>
              </a:rPr>
              <a:t>rejected </a:t>
            </a:r>
            <a:r>
              <a:rPr sz="1050" spc="-10" dirty="0">
                <a:latin typeface="Arial"/>
                <a:cs typeface="Arial"/>
              </a:rPr>
              <a:t>the add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0" dirty="0">
                <a:latin typeface="Courier New"/>
                <a:cs typeface="Courier New"/>
              </a:rPr>
              <a:t>mydevice </a:t>
            </a:r>
            <a:r>
              <a:rPr sz="1050" spc="-5" dirty="0">
                <a:latin typeface="Arial"/>
                <a:cs typeface="Arial"/>
              </a:rPr>
              <a:t>object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firewall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0901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83020" cy="654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verification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expected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was</a:t>
            </a:r>
            <a:r>
              <a:rPr sz="1050" i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FortiGate.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18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mydevice</a:t>
            </a:r>
            <a:r>
              <a:rPr sz="1050" spc="-30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created,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without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55"/>
              </a:lnSpc>
            </a:pPr>
            <a:r>
              <a:rPr sz="1050" spc="-5" dirty="0">
                <a:latin typeface="Arial"/>
                <a:cs typeface="Arial"/>
              </a:rPr>
              <a:t>source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mydevice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96355" cy="3380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fix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First,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verify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by,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version.</a:t>
            </a:r>
            <a:endParaRPr sz="1050">
              <a:latin typeface="Arial"/>
              <a:cs typeface="Arial"/>
            </a:endParaRPr>
          </a:p>
          <a:p>
            <a:pPr marL="12700" marR="332105">
              <a:lnSpc>
                <a:spcPts val="1250"/>
              </a:lnSpc>
              <a:spcBef>
                <a:spcPts val="50"/>
              </a:spcBef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doesn’t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support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some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 features,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then:</a:t>
            </a:r>
            <a:endParaRPr sz="1050">
              <a:latin typeface="Arial"/>
              <a:cs typeface="Arial"/>
            </a:endParaRPr>
          </a:p>
          <a:p>
            <a:pPr marL="158750" indent="-146685">
              <a:lnSpc>
                <a:spcPts val="1220"/>
              </a:lnSpc>
              <a:buAutoNum type="arabicPeriod"/>
              <a:tabLst>
                <a:tab pos="159385" algn="l"/>
              </a:tabLst>
            </a:pPr>
            <a:r>
              <a:rPr sz="1050" spc="-15" dirty="0">
                <a:latin typeface="Arial"/>
                <a:cs typeface="Arial"/>
              </a:rPr>
              <a:t>Move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resolve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issue.</a:t>
            </a:r>
            <a:endParaRPr sz="105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AutoNum type="arabicPeriod"/>
              <a:tabLst>
                <a:tab pos="159385" algn="l"/>
              </a:tabLst>
            </a:pPr>
            <a:r>
              <a:rPr sz="1050" spc="-10" dirty="0">
                <a:latin typeface="Arial"/>
                <a:cs typeface="Arial"/>
              </a:rPr>
              <a:t>Perform 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again.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then:</a:t>
            </a:r>
            <a:endParaRPr sz="1050">
              <a:latin typeface="Arial"/>
              <a:cs typeface="Arial"/>
            </a:endParaRPr>
          </a:p>
          <a:p>
            <a:pPr marL="251460" marR="121920" indent="-239395">
              <a:lnSpc>
                <a:spcPts val="1250"/>
              </a:lnSpc>
              <a:spcBef>
                <a:spcPts val="50"/>
              </a:spcBef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Retrieve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correct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syntax.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ts val="122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Make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small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ensure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device-database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issue.</a:t>
            </a:r>
            <a:endParaRPr sz="1050">
              <a:latin typeface="Arial"/>
              <a:cs typeface="Arial"/>
            </a:endParaRPr>
          </a:p>
          <a:p>
            <a:pPr marL="670560" lvl="1" indent="-179070">
              <a:lnSpc>
                <a:spcPct val="100000"/>
              </a:lnSpc>
              <a:buChar char="•"/>
              <a:tabLst>
                <a:tab pos="670560" algn="l"/>
                <a:tab pos="671195" algn="l"/>
              </a:tabLst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unsuccessful,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fix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settings.</a:t>
            </a:r>
            <a:endParaRPr sz="1050">
              <a:latin typeface="Arial"/>
              <a:cs typeface="Arial"/>
            </a:endParaRPr>
          </a:p>
          <a:p>
            <a:pPr marL="670560" lvl="1" indent="-179070">
              <a:lnSpc>
                <a:spcPct val="100000"/>
              </a:lnSpc>
              <a:buChar char="•"/>
              <a:tabLst>
                <a:tab pos="670560" algn="l"/>
                <a:tab pos="671195" algn="l"/>
              </a:tabLst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successful,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and,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needed,</a:t>
            </a:r>
            <a:r>
              <a:rPr sz="1050" spc="-5" dirty="0">
                <a:latin typeface="Arial"/>
                <a:cs typeface="Arial"/>
              </a:rPr>
              <a:t> recreate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object</a:t>
            </a:r>
            <a:r>
              <a:rPr sz="1050" spc="-10" dirty="0">
                <a:latin typeface="Arial"/>
                <a:cs typeface="Arial"/>
              </a:rPr>
              <a:t> 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policy.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Perform 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again.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last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resort,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isolate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fix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can: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matching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FortiGate.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5" dirty="0">
                <a:latin typeface="Arial"/>
                <a:cs typeface="Arial"/>
              </a:rPr>
              <a:t>Move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 ADOM.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Retrieve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endParaRPr sz="1050">
              <a:latin typeface="Arial"/>
              <a:cs typeface="Arial"/>
            </a:endParaRPr>
          </a:p>
          <a:p>
            <a:pPr marL="251460" marR="508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5" dirty="0">
                <a:latin typeface="Arial"/>
                <a:cs typeface="Arial"/>
              </a:rPr>
              <a:t>Recreate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GUI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(if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supported),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script,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919854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Congratulations!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completed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696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189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532608" y="107327"/>
            <a:ext cx="1783714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Diagnostics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Troubleshooting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80480" cy="2429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75590" algn="just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 next </a:t>
            </a:r>
            <a:r>
              <a:rPr sz="1050" spc="-5" dirty="0">
                <a:latin typeface="Arial"/>
                <a:cs typeface="Arial"/>
              </a:rPr>
              <a:t>step,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select </a:t>
            </a:r>
            <a:r>
              <a:rPr sz="1050" spc="-10" dirty="0">
                <a:latin typeface="Arial"/>
                <a:cs typeface="Arial"/>
              </a:rPr>
              <a:t>the device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 </a:t>
            </a:r>
            <a:r>
              <a:rPr sz="1050" spc="-15" dirty="0">
                <a:latin typeface="Arial"/>
                <a:cs typeface="Arial"/>
              </a:rPr>
              <a:t>you want </a:t>
            </a:r>
            <a:r>
              <a:rPr sz="1050" spc="-5" dirty="0">
                <a:latin typeface="Arial"/>
                <a:cs typeface="Arial"/>
              </a:rPr>
              <a:t>to install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changes. If </a:t>
            </a:r>
            <a:r>
              <a:rPr sz="1050" spc="-15" dirty="0">
                <a:latin typeface="Arial"/>
                <a:cs typeface="Arial"/>
              </a:rPr>
              <a:t>you’ve </a:t>
            </a:r>
            <a:r>
              <a:rPr sz="1050" spc="-5" dirty="0">
                <a:latin typeface="Arial"/>
                <a:cs typeface="Arial"/>
              </a:rPr>
              <a:t>made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 changes </a:t>
            </a:r>
            <a:r>
              <a:rPr sz="1050" spc="-5" dirty="0">
                <a:latin typeface="Arial"/>
                <a:cs typeface="Arial"/>
              </a:rPr>
              <a:t>to multiple </a:t>
            </a:r>
            <a:r>
              <a:rPr sz="1050" spc="-10" dirty="0">
                <a:latin typeface="Arial"/>
                <a:cs typeface="Arial"/>
              </a:rPr>
              <a:t>devices under the </a:t>
            </a:r>
            <a:r>
              <a:rPr sz="1050" b="1" spc="-10" dirty="0">
                <a:latin typeface="Arial"/>
                <a:cs typeface="Arial"/>
              </a:rPr>
              <a:t>Device Manager</a:t>
            </a:r>
            <a:r>
              <a:rPr sz="1050" spc="-10" dirty="0">
                <a:latin typeface="Arial"/>
                <a:cs typeface="Arial"/>
              </a:rPr>
              <a:t>,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select multiple </a:t>
            </a:r>
            <a:r>
              <a:rPr sz="1050" spc="-10" dirty="0">
                <a:latin typeface="Arial"/>
                <a:cs typeface="Arial"/>
              </a:rPr>
              <a:t>devices on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those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next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step 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validation.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compares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latest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Arial"/>
              <a:cs typeface="Arial"/>
            </a:endParaRPr>
          </a:p>
          <a:p>
            <a:pPr marL="12700" marR="213360">
              <a:lnSpc>
                <a:spcPts val="1130"/>
              </a:lnSpc>
            </a:pP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Preview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download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preview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Download</a:t>
            </a:r>
            <a:r>
              <a:rPr sz="1050" spc="-5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saved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.txt </a:t>
            </a:r>
            <a:r>
              <a:rPr sz="1050" spc="-5" dirty="0">
                <a:latin typeface="Arial"/>
                <a:cs typeface="Arial"/>
              </a:rPr>
              <a:t>format.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62230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best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practice,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committed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case of a conflict,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cancel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review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correct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conflicting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relaunch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spc="-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00329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availability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(HA)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FortiGuard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570604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topics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09030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implementing</a:t>
            </a:r>
            <a:r>
              <a:rPr sz="1050" spc="-10" dirty="0">
                <a:latin typeface="Arial"/>
                <a:cs typeface="Arial"/>
              </a:rPr>
              <a:t> and </a:t>
            </a:r>
            <a:r>
              <a:rPr sz="1050" spc="-5" dirty="0">
                <a:latin typeface="Arial"/>
                <a:cs typeface="Arial"/>
              </a:rPr>
              <a:t>configuring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solution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enhance</a:t>
            </a:r>
            <a:r>
              <a:rPr sz="1050" spc="-5" dirty="0">
                <a:latin typeface="Arial"/>
                <a:cs typeface="Arial"/>
              </a:rPr>
              <a:t> fault </a:t>
            </a:r>
            <a:r>
              <a:rPr sz="1050" spc="-10" dirty="0">
                <a:latin typeface="Arial"/>
                <a:cs typeface="Arial"/>
              </a:rPr>
              <a:t>tolerance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reliability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9380" cy="146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 cluster consists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up </a:t>
            </a:r>
            <a:r>
              <a:rPr sz="1050" spc="-5" dirty="0">
                <a:latin typeface="Arial"/>
                <a:cs typeface="Arial"/>
              </a:rPr>
              <a:t>five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model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firmware.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devices—up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four—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secondary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HA </a:t>
            </a:r>
            <a:r>
              <a:rPr sz="1050" spc="-10" dirty="0">
                <a:latin typeface="Arial"/>
                <a:cs typeface="Arial"/>
              </a:rPr>
              <a:t>heartbeat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 use TCP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5199.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provides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geographic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redundancy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 </a:t>
            </a:r>
            <a:r>
              <a:rPr sz="1050" spc="-5" dirty="0">
                <a:latin typeface="Arial"/>
                <a:cs typeface="Arial"/>
              </a:rPr>
              <a:t>address.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95885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2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cluster, </a:t>
            </a: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schedule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maintenance </a:t>
            </a:r>
            <a:r>
              <a:rPr sz="1050" spc="-10" dirty="0">
                <a:latin typeface="Arial"/>
                <a:cs typeface="Arial"/>
              </a:rPr>
              <a:t>window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firmware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</a:t>
            </a:r>
            <a:r>
              <a:rPr sz="1050" spc="-10" dirty="0">
                <a:latin typeface="Arial"/>
                <a:cs typeface="Arial"/>
              </a:rPr>
              <a:t>upgrade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firmware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secondary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reboot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procedure,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connect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unit </a:t>
            </a:r>
            <a:r>
              <a:rPr sz="1050" spc="-5" dirty="0">
                <a:latin typeface="Arial"/>
                <a:cs typeface="Arial"/>
              </a:rPr>
              <a:t>GUI</a:t>
            </a:r>
            <a:r>
              <a:rPr sz="1050" spc="-10" dirty="0">
                <a:latin typeface="Arial"/>
                <a:cs typeface="Arial"/>
              </a:rPr>
              <a:t> 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207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684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saved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databases,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synchronized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secondary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few</a:t>
            </a:r>
            <a:r>
              <a:rPr sz="1050" spc="-10" dirty="0">
                <a:latin typeface="Arial"/>
                <a:cs typeface="Arial"/>
              </a:rPr>
              <a:t> 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FortiGuard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databases, 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synchronized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secondary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-5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FortiGuard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downloaded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separately,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each</a:t>
            </a:r>
            <a:r>
              <a:rPr sz="1050" spc="-10" dirty="0">
                <a:latin typeface="Arial"/>
                <a:cs typeface="Arial"/>
              </a:rPr>
              <a:t> 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provide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FortiGuard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71120">
              <a:lnSpc>
                <a:spcPts val="125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functions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active-passive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cluster;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configure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cluster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members to act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independent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FortiGuard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server(s).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9220" cy="2101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875">
              <a:lnSpc>
                <a:spcPct val="997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doesn’t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support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takeover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transition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transparent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occurs,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take corrective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action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resolve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problem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invoking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transition.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primary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order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return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working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10" dirty="0">
                <a:latin typeface="Arial"/>
                <a:cs typeface="Arial"/>
              </a:rPr>
              <a:t>Manually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reconfigure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 marL="251460" indent="-239395">
              <a:lnSpc>
                <a:spcPct val="100000"/>
              </a:lnSpc>
              <a:buAutoNum type="arabicPeriod"/>
              <a:tabLst>
                <a:tab pos="251460" algn="l"/>
                <a:tab pos="252095" algn="l"/>
              </a:tabLst>
            </a:pPr>
            <a:r>
              <a:rPr sz="1050" spc="-5" dirty="0">
                <a:latin typeface="Arial"/>
                <a:cs typeface="Arial"/>
              </a:rPr>
              <a:t>Reconfigure</a:t>
            </a:r>
            <a:r>
              <a:rPr sz="1050" spc="-10" dirty="0">
                <a:latin typeface="Arial"/>
                <a:cs typeface="Arial"/>
              </a:rPr>
              <a:t> 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secondary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point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reboot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promote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primary.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fails,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reconfigure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primary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remove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secondary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Alternatively,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keep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and,</a:t>
            </a:r>
            <a:r>
              <a:rPr sz="1050" spc="-5" dirty="0">
                <a:latin typeface="Arial"/>
                <a:cs typeface="Arial"/>
              </a:rPr>
              <a:t> after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comes</a:t>
            </a:r>
            <a:r>
              <a:rPr sz="1050" spc="-10" dirty="0">
                <a:latin typeface="Arial"/>
                <a:cs typeface="Arial"/>
              </a:rPr>
              <a:t> online,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resynchronize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4135" cy="242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3025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Master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role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four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secondary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60896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There 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few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mentioning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primary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Heart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Beat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Interval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waits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heartbeat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expecting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heartbeat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heartbeat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interval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5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seconds.</a:t>
            </a:r>
            <a:endParaRPr sz="1050">
              <a:latin typeface="Arial"/>
              <a:cs typeface="Arial"/>
            </a:endParaRPr>
          </a:p>
          <a:p>
            <a:pPr marL="192405" marR="38100" indent="-180340">
              <a:lnSpc>
                <a:spcPts val="1260"/>
              </a:lnSpc>
              <a:spcBef>
                <a:spcPts val="30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Failover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Threshold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maximum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 of </a:t>
            </a:r>
            <a:r>
              <a:rPr sz="1050" spc="-10" dirty="0">
                <a:latin typeface="Arial"/>
                <a:cs typeface="Arial"/>
              </a:rPr>
              <a:t>heartbeat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intervals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without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response before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assumes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failed.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failover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threshold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3.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settings,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failure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15</a:t>
            </a:r>
            <a:r>
              <a:rPr sz="1050" spc="-5" dirty="0">
                <a:latin typeface="Arial"/>
                <a:cs typeface="Arial"/>
              </a:rPr>
              <a:t> seconds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(5 second </a:t>
            </a:r>
            <a:r>
              <a:rPr sz="1050" spc="-10" dirty="0">
                <a:latin typeface="Arial"/>
                <a:cs typeface="Arial"/>
              </a:rPr>
              <a:t>heartbeat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interval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x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3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failovers).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roles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2395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System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Information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dashboard,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latin typeface="Arial"/>
                <a:cs typeface="Arial"/>
              </a:rPr>
              <a:t>HA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</a:t>
            </a:r>
            <a:r>
              <a:rPr sz="1050" spc="-10" dirty="0">
                <a:latin typeface="Arial"/>
                <a:cs typeface="Arial"/>
              </a:rPr>
              <a:t> 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 check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Event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Alert</a:t>
            </a:r>
            <a:r>
              <a:rPr sz="1050" b="1" spc="6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Message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Console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widget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11176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opens 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states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can’t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states 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make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secondary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9762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updated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serial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all </a:t>
            </a:r>
            <a:r>
              <a:rPr sz="1050" spc="-5" dirty="0">
                <a:latin typeface="Arial"/>
                <a:cs typeface="Arial"/>
              </a:rPr>
              <a:t> cluster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members.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Similarly,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remove a 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HA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primary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removes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secondary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serial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central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FortiGate,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updates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immediately.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3852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1755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experience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check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92405" marR="5080" indent="-180340">
              <a:lnSpc>
                <a:spcPts val="1250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The HA </a:t>
            </a:r>
            <a:r>
              <a:rPr sz="1050" spc="-10" dirty="0">
                <a:latin typeface="Arial"/>
                <a:cs typeface="Arial"/>
              </a:rPr>
              <a:t>heartbeat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TCP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5199.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sniffers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TCP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5199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ensure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receive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spc="-10" dirty="0">
                <a:latin typeface="Arial"/>
                <a:cs typeface="Arial"/>
              </a:rPr>
              <a:t> heartbeat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packets.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Check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alert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console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Run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real-time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debugs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</a:t>
            </a:r>
            <a:r>
              <a:rPr sz="1050" spc="-10" dirty="0">
                <a:latin typeface="Arial"/>
                <a:cs typeface="Arial"/>
              </a:rPr>
              <a:t> synchronization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Check HA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confirm HA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fully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synchronized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139700">
              <a:lnSpc>
                <a:spcPct val="99500"/>
              </a:lnSpc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resolve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 issues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force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resync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resync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resync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secondary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 secondary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resync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primary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199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57124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topics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89714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6347"/>
            <a:ext cx="6456045" cy="132778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254000">
              <a:lnSpc>
                <a:spcPts val="1140"/>
              </a:lnSpc>
              <a:spcBef>
                <a:spcPts val="229"/>
              </a:spcBef>
            </a:pPr>
            <a:r>
              <a:rPr sz="1050" spc="-5" dirty="0">
                <a:latin typeface="Arial"/>
                <a:cs typeface="Arial"/>
              </a:rPr>
              <a:t>The final step performed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see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list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12700" marR="125730" algn="just">
              <a:lnSpc>
                <a:spcPct val="9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log </a:t>
            </a:r>
            <a:r>
              <a:rPr sz="1050" spc="-5" dirty="0">
                <a:latin typeface="Arial"/>
                <a:cs typeface="Arial"/>
              </a:rPr>
              <a:t>also </a:t>
            </a:r>
            <a:r>
              <a:rPr sz="1050" spc="-10" dirty="0">
                <a:latin typeface="Arial"/>
                <a:cs typeface="Arial"/>
              </a:rPr>
              <a:t>shows any </a:t>
            </a:r>
            <a:r>
              <a:rPr sz="1050" spc="-5" dirty="0">
                <a:latin typeface="Arial"/>
                <a:cs typeface="Arial"/>
              </a:rPr>
              <a:t>errors </a:t>
            </a:r>
            <a:r>
              <a:rPr sz="1050" spc="-10" dirty="0">
                <a:latin typeface="Arial"/>
                <a:cs typeface="Arial"/>
              </a:rPr>
              <a:t>or warnings that </a:t>
            </a:r>
            <a:r>
              <a:rPr sz="1050" spc="-5" dirty="0">
                <a:latin typeface="Arial"/>
                <a:cs typeface="Arial"/>
              </a:rPr>
              <a:t>occurred </a:t>
            </a:r>
            <a:r>
              <a:rPr sz="1050" spc="-10" dirty="0">
                <a:latin typeface="Arial"/>
                <a:cs typeface="Arial"/>
              </a:rPr>
              <a:t>during the </a:t>
            </a:r>
            <a:r>
              <a:rPr sz="1050" spc="-5" dirty="0">
                <a:latin typeface="Arial"/>
                <a:cs typeface="Arial"/>
              </a:rPr>
              <a:t>install process. Click </a:t>
            </a:r>
            <a:r>
              <a:rPr sz="1050" b="1" spc="-10" dirty="0">
                <a:latin typeface="Arial"/>
                <a:cs typeface="Arial"/>
              </a:rPr>
              <a:t>Install Log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configuration changes installed on the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10" dirty="0">
                <a:latin typeface="Arial"/>
                <a:cs typeface="Arial"/>
              </a:rPr>
              <a:t>FortiGate.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 installation </a:t>
            </a:r>
            <a:r>
              <a:rPr sz="1050" spc="-5" dirty="0">
                <a:latin typeface="Arial"/>
                <a:cs typeface="Arial"/>
              </a:rPr>
              <a:t>fails,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install </a:t>
            </a:r>
            <a:r>
              <a:rPr sz="1050" spc="-10" dirty="0">
                <a:latin typeface="Arial"/>
                <a:cs typeface="Arial"/>
              </a:rPr>
              <a:t>log provides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indication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stage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occurred.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successful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3276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9695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 </a:t>
            </a:r>
            <a:r>
              <a:rPr sz="1050" spc="-10" dirty="0">
                <a:latin typeface="Arial"/>
                <a:cs typeface="Arial"/>
              </a:rPr>
              <a:t>thing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look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HA cluster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whether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pending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cluster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members.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Pending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Module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Data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field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means</a:t>
            </a:r>
            <a:r>
              <a:rPr sz="1050" spc="-10" dirty="0">
                <a:latin typeface="Arial"/>
                <a:cs typeface="Arial"/>
              </a:rPr>
              <a:t> there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secondary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0,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synchronization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fine.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troubleshoot,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real-time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debugs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HA daemons</a:t>
            </a:r>
            <a:r>
              <a:rPr sz="1050" spc="-10" dirty="0">
                <a:latin typeface="Arial"/>
                <a:cs typeface="Arial"/>
              </a:rPr>
              <a:t>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cluster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members.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200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5985235" y="107327"/>
            <a:ext cx="134620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onal</a:t>
            </a:r>
            <a:r>
              <a:rPr sz="1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0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ig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22060" cy="1143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Quick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quick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without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launching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spc="-5" dirty="0">
                <a:latin typeface="Arial"/>
                <a:cs typeface="Arial"/>
              </a:rPr>
              <a:t>.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preview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committing.</a:t>
            </a:r>
            <a:endParaRPr sz="1050">
              <a:latin typeface="Arial"/>
              <a:cs typeface="Arial"/>
            </a:endParaRPr>
          </a:p>
          <a:p>
            <a:pPr marL="12700" marR="60325">
              <a:lnSpc>
                <a:spcPts val="1250"/>
              </a:lnSpc>
              <a:spcBef>
                <a:spcPts val="55"/>
              </a:spcBef>
            </a:pP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certain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install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cancelled after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initiated.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Arial"/>
              <a:cs typeface="Arial"/>
            </a:endParaRPr>
          </a:p>
          <a:p>
            <a:pPr marL="12700" marR="28257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unsure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changes,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encouraged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spc="-5" dirty="0">
                <a:latin typeface="Arial"/>
                <a:cs typeface="Arial"/>
              </a:rPr>
              <a:t>, so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changes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committing.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0552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5" dirty="0">
                <a:latin typeface="Arial"/>
                <a:cs typeface="Arial"/>
              </a:rPr>
              <a:t> job!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steps </a:t>
            </a:r>
            <a:r>
              <a:rPr sz="1050" spc="-10" dirty="0">
                <a:latin typeface="Arial"/>
                <a:cs typeface="Arial"/>
              </a:rPr>
              <a:t>involved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repository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9220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demonstrating competence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features,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diagnose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05550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0416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 different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changes,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configuration,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occurrence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an auto-update.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maintains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repository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download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inspect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revisions,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 revision.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0010" cy="2101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modified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checksum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latest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repository.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only.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updated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451484" algn="just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 changes </a:t>
            </a:r>
            <a:r>
              <a:rPr sz="1050" spc="-5" dirty="0">
                <a:latin typeface="Arial"/>
                <a:cs typeface="Arial"/>
              </a:rPr>
              <a:t>are made from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10" dirty="0">
                <a:latin typeface="Arial"/>
                <a:cs typeface="Arial"/>
              </a:rPr>
              <a:t>device, </a:t>
            </a:r>
            <a:r>
              <a:rPr sz="1050" spc="-15" dirty="0">
                <a:latin typeface="Arial"/>
                <a:cs typeface="Arial"/>
              </a:rPr>
              <a:t>when </a:t>
            </a:r>
            <a:r>
              <a:rPr sz="1050" spc="-5" dirty="0">
                <a:latin typeface="Arial"/>
                <a:cs typeface="Arial"/>
              </a:rPr>
              <a:t>performing </a:t>
            </a:r>
            <a:r>
              <a:rPr sz="1050" spc="-10" dirty="0">
                <a:latin typeface="Arial"/>
                <a:cs typeface="Arial"/>
              </a:rPr>
              <a:t>the install,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5" dirty="0">
                <a:latin typeface="Arial"/>
                <a:cs typeface="Arial"/>
              </a:rPr>
              <a:t>will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checksum </a:t>
            </a:r>
            <a:r>
              <a:rPr sz="1050" spc="-15" dirty="0">
                <a:latin typeface="Arial"/>
                <a:cs typeface="Arial"/>
              </a:rPr>
              <a:t>with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latest </a:t>
            </a:r>
            <a:r>
              <a:rPr sz="1050" spc="-10" dirty="0">
                <a:latin typeface="Arial"/>
                <a:cs typeface="Arial"/>
              </a:rPr>
              <a:t>revision </a:t>
            </a:r>
            <a:r>
              <a:rPr sz="1050" spc="-5" dirty="0">
                <a:latin typeface="Arial"/>
                <a:cs typeface="Arial"/>
              </a:rPr>
              <a:t>history to </a:t>
            </a:r>
            <a:r>
              <a:rPr sz="1050" spc="-10" dirty="0">
                <a:latin typeface="Arial"/>
                <a:cs typeface="Arial"/>
              </a:rPr>
              <a:t>the FortiManager database and </a:t>
            </a:r>
            <a:r>
              <a:rPr sz="1050" spc="-5" dirty="0">
                <a:latin typeface="Arial"/>
                <a:cs typeface="Arial"/>
              </a:rPr>
              <a:t>create a </a:t>
            </a:r>
            <a:r>
              <a:rPr sz="1050" spc="-10" dirty="0">
                <a:latin typeface="Arial"/>
                <a:cs typeface="Arial"/>
              </a:rPr>
              <a:t>new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730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So,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detected,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Configuration</a:t>
            </a:r>
            <a:r>
              <a:rPr sz="1050" b="1" spc="6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widget,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5" dirty="0">
                <a:latin typeface="Arial"/>
                <a:cs typeface="Arial"/>
              </a:rPr>
              <a:t> view,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download,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differences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revisions.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view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3665" cy="2269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730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Revision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History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repository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stores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Created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by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columns </a:t>
            </a:r>
            <a:r>
              <a:rPr sz="1050" spc="-10" dirty="0">
                <a:latin typeface="Arial"/>
                <a:cs typeface="Arial"/>
              </a:rPr>
              <a:t>provide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action,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created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revision.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Arial"/>
              <a:cs typeface="Arial"/>
            </a:endParaRPr>
          </a:p>
          <a:p>
            <a:pPr marL="12700" marR="5080">
              <a:lnSpc>
                <a:spcPts val="113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download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policies,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 marR="28956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0" dirty="0">
                <a:latin typeface="Arial"/>
                <a:cs typeface="Arial"/>
              </a:rPr>
              <a:t> every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stores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FortiGate’s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checksum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output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out-of-sync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condition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calculated.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2700" marR="225425">
              <a:lnSpc>
                <a:spcPct val="898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differences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Revision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Diff</a:t>
            </a:r>
            <a:r>
              <a:rPr sz="1050" spc="-5" dirty="0">
                <a:latin typeface="Arial"/>
                <a:cs typeface="Arial"/>
              </a:rPr>
              <a:t>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factory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terms 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output,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show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full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differences,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-5" dirty="0">
                <a:latin typeface="Arial"/>
                <a:cs typeface="Arial"/>
              </a:rPr>
              <a:t> differences,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capture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differences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3276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6347"/>
            <a:ext cx="6423025" cy="1416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19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name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performed,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Installed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the revisions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logs.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Arial"/>
              <a:cs typeface="Arial"/>
            </a:endParaRPr>
          </a:p>
          <a:p>
            <a:pPr marL="12700" marR="208915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commands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View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 </a:t>
            </a:r>
            <a:r>
              <a:rPr sz="1050" b="1" spc="-28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Log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10" dirty="0">
                <a:latin typeface="Arial"/>
                <a:cs typeface="Arial"/>
              </a:rPr>
              <a:t> 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 </a:t>
            </a:r>
            <a:r>
              <a:rPr sz="1050" spc="-5" dirty="0">
                <a:latin typeface="Arial"/>
                <a:cs typeface="Arial"/>
              </a:rPr>
              <a:t>rollback,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useful because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sent </a:t>
            </a:r>
            <a:r>
              <a:rPr sz="1050" spc="-10" dirty="0">
                <a:latin typeface="Arial"/>
                <a:cs typeface="Arial"/>
              </a:rPr>
              <a:t>to,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accepted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accepted.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Download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download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 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.txt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52210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113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satisfied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resolve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issues.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Modify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Modify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managed</a:t>
            </a:r>
            <a:r>
              <a:rPr sz="1050" spc="-10" dirty="0">
                <a:latin typeface="Arial"/>
                <a:cs typeface="Arial"/>
              </a:rPr>
              <a:t> device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Retrieve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configuration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Revert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previous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-5" dirty="0">
                <a:latin typeface="Arial"/>
                <a:cs typeface="Arial"/>
              </a:rPr>
              <a:t> 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local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computer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downloaded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90640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demonstrating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competence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synchronization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behavior,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diagnose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take </a:t>
            </a:r>
            <a:r>
              <a:rPr sz="1050" spc="-10" dirty="0">
                <a:latin typeface="Arial"/>
                <a:cs typeface="Arial"/>
              </a:rPr>
              <a:t>actions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FortiGate.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21425" cy="146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device’s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Retrieve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compares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difference,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 ID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7302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used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resync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&amp;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Comments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generates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comment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retrieve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5412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588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10489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(retrieved)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reflected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Revision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History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5244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disable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auto-update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behavior,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choice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accept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refuse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</a:t>
            </a:r>
            <a:r>
              <a:rPr sz="1050" spc="-5" dirty="0">
                <a:latin typeface="Arial"/>
                <a:cs typeface="Arial"/>
              </a:rPr>
              <a:t> occurs,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longer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possible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sure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selected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such,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returns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Out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of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Sync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error.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sync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72225" cy="20853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green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checkmark 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corresponds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usually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synchronized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Arial"/>
              <a:cs typeface="Arial"/>
            </a:endParaRPr>
          </a:p>
          <a:p>
            <a:pPr marL="12700" marR="114300">
              <a:lnSpc>
                <a:spcPts val="1130"/>
              </a:lnSpc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revert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within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10" dirty="0">
                <a:latin typeface="Arial"/>
                <a:cs typeface="Arial"/>
              </a:rPr>
              <a:t> reverted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copy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reverted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5" dirty="0">
                <a:latin typeface="Arial"/>
                <a:cs typeface="Arial"/>
              </a:rPr>
              <a:t>sync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endParaRPr sz="1050">
              <a:latin typeface="Arial"/>
              <a:cs typeface="Arial"/>
            </a:endParaRPr>
          </a:p>
          <a:p>
            <a:pPr marL="12700" marR="266700">
              <a:lnSpc>
                <a:spcPts val="113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Revert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would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Keep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objects.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20979" algn="just">
              <a:lnSpc>
                <a:spcPct val="995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revert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any previous revision by </a:t>
            </a:r>
            <a:r>
              <a:rPr sz="1050" spc="-5" dirty="0">
                <a:latin typeface="Arial"/>
                <a:cs typeface="Arial"/>
              </a:rPr>
              <a:t>right-clicking </a:t>
            </a:r>
            <a:r>
              <a:rPr sz="1050" spc="-10" dirty="0">
                <a:latin typeface="Arial"/>
                <a:cs typeface="Arial"/>
              </a:rPr>
              <a:t>that entry and then </a:t>
            </a:r>
            <a:r>
              <a:rPr sz="1050" spc="-5" dirty="0">
                <a:latin typeface="Arial"/>
                <a:cs typeface="Arial"/>
              </a:rPr>
              <a:t>clicking </a:t>
            </a:r>
            <a:r>
              <a:rPr sz="1050" b="1" spc="-5" dirty="0">
                <a:latin typeface="Arial"/>
                <a:cs typeface="Arial"/>
              </a:rPr>
              <a:t>Revert</a:t>
            </a:r>
            <a:r>
              <a:rPr sz="1050" spc="-5" dirty="0">
                <a:latin typeface="Arial"/>
                <a:cs typeface="Arial"/>
              </a:rPr>
              <a:t>. The selected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 entry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revert </a:t>
            </a:r>
            <a:r>
              <a:rPr sz="1050" spc="-15" dirty="0">
                <a:latin typeface="Arial"/>
                <a:cs typeface="Arial"/>
              </a:rPr>
              <a:t>will </a:t>
            </a:r>
            <a:r>
              <a:rPr sz="1050" spc="-10" dirty="0">
                <a:latin typeface="Arial"/>
                <a:cs typeface="Arial"/>
              </a:rPr>
              <a:t>auto update the </a:t>
            </a:r>
            <a:r>
              <a:rPr sz="1050" b="1" spc="-10" dirty="0">
                <a:latin typeface="Arial"/>
                <a:cs typeface="Arial"/>
              </a:rPr>
              <a:t>Installation </a:t>
            </a:r>
            <a:r>
              <a:rPr sz="1050" spc="-5" dirty="0">
                <a:latin typeface="Arial"/>
                <a:cs typeface="Arial"/>
              </a:rPr>
              <a:t>column to </a:t>
            </a:r>
            <a:r>
              <a:rPr sz="1050" b="1" spc="-10" dirty="0">
                <a:latin typeface="Arial"/>
                <a:cs typeface="Arial"/>
              </a:rPr>
              <a:t>Revision </a:t>
            </a:r>
            <a:r>
              <a:rPr sz="1050" b="1" spc="-5" dirty="0">
                <a:latin typeface="Arial"/>
                <a:cs typeface="Arial"/>
              </a:rPr>
              <a:t>Revert</a:t>
            </a:r>
            <a:r>
              <a:rPr sz="1050" spc="-5" dirty="0">
                <a:latin typeface="Arial"/>
                <a:cs typeface="Arial"/>
              </a:rPr>
              <a:t>.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5" dirty="0">
                <a:latin typeface="Arial"/>
                <a:cs typeface="Arial"/>
              </a:rPr>
              <a:t>also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Comments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reverted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08000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5" dirty="0">
                <a:latin typeface="Arial"/>
                <a:cs typeface="Arial"/>
              </a:rPr>
              <a:t> job!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purpose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groups.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073140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12700" marR="5080" algn="just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demonstrating competence in using scripts, </a:t>
            </a:r>
            <a:r>
              <a:rPr sz="1050" spc="-15" dirty="0">
                <a:latin typeface="Arial"/>
                <a:cs typeface="Arial"/>
              </a:rPr>
              <a:t>you will </a:t>
            </a:r>
            <a:r>
              <a:rPr sz="1050" spc="-10" dirty="0">
                <a:latin typeface="Arial"/>
                <a:cs typeface="Arial"/>
              </a:rPr>
              <a:t>be able </a:t>
            </a:r>
            <a:r>
              <a:rPr sz="1050" spc="-5" dirty="0">
                <a:latin typeface="Arial"/>
                <a:cs typeface="Arial"/>
              </a:rPr>
              <a:t>to use scripts to </a:t>
            </a:r>
            <a:r>
              <a:rPr sz="1050" dirty="0">
                <a:latin typeface="Arial"/>
                <a:cs typeface="Arial"/>
              </a:rPr>
              <a:t>make </a:t>
            </a:r>
            <a:r>
              <a:rPr sz="1050" spc="-5" dirty="0">
                <a:latin typeface="Arial"/>
                <a:cs typeface="Arial"/>
              </a:rPr>
              <a:t>many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10" dirty="0">
                <a:latin typeface="Arial"/>
                <a:cs typeface="Arial"/>
              </a:rPr>
              <a:t>FortiGates.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device </a:t>
            </a:r>
            <a:r>
              <a:rPr sz="1050" spc="-5" dirty="0">
                <a:latin typeface="Arial"/>
                <a:cs typeface="Arial"/>
              </a:rPr>
              <a:t>groups, </a:t>
            </a:r>
            <a:r>
              <a:rPr sz="1050" spc="-15" dirty="0">
                <a:latin typeface="Arial"/>
                <a:cs typeface="Arial"/>
              </a:rPr>
              <a:t>you will </a:t>
            </a:r>
            <a:r>
              <a:rPr sz="1050" spc="-10" dirty="0">
                <a:latin typeface="Arial"/>
                <a:cs typeface="Arial"/>
              </a:rPr>
              <a:t>be able </a:t>
            </a:r>
            <a:r>
              <a:rPr sz="1050" spc="-5" dirty="0">
                <a:latin typeface="Arial"/>
                <a:cs typeface="Arial"/>
              </a:rPr>
              <a:t>to administer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manage </a:t>
            </a:r>
            <a:r>
              <a:rPr sz="1050" spc="-10" dirty="0">
                <a:latin typeface="Arial"/>
                <a:cs typeface="Arial"/>
              </a:rPr>
              <a:t>FortiGates </a:t>
            </a:r>
            <a:r>
              <a:rPr sz="1050" spc="-5" dirty="0">
                <a:latin typeface="Arial"/>
                <a:cs typeface="Arial"/>
              </a:rPr>
              <a:t>more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effectively </a:t>
            </a:r>
            <a:r>
              <a:rPr sz="1050" spc="-10" dirty="0">
                <a:latin typeface="Arial"/>
                <a:cs typeface="Arial"/>
              </a:rPr>
              <a:t>and efficiently.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1600" cy="3380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2321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Scripts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make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managed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useful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bulk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consistency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across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scripts: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CLI : CLI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FortiOS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they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prompt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 marL="192405" marR="12700" indent="-180340">
              <a:lnSpc>
                <a:spcPct val="998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TCL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: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TCL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language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extends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functionality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CLI scripting.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5" dirty="0">
                <a:latin typeface="Arial"/>
                <a:cs typeface="Arial"/>
              </a:rPr>
              <a:t> TCL scripts,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first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sign (#)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plus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exclamation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mark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(!),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standard </a:t>
            </a:r>
            <a:r>
              <a:rPr sz="1050" spc="-5" dirty="0">
                <a:latin typeface="Arial"/>
                <a:cs typeface="Arial"/>
              </a:rPr>
              <a:t> TCL scripts.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normally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scripts; 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familiar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TCL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language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regular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expressions.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scripts,</a:t>
            </a:r>
            <a:r>
              <a:rPr sz="1050" spc="-10" dirty="0">
                <a:latin typeface="Arial"/>
                <a:cs typeface="Arial"/>
              </a:rPr>
              <a:t> visit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official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TCL</a:t>
            </a:r>
            <a:r>
              <a:rPr sz="1050" spc="-10" dirty="0">
                <a:latin typeface="Arial"/>
                <a:cs typeface="Arial"/>
              </a:rPr>
              <a:t> website:</a:t>
            </a:r>
            <a:r>
              <a:rPr sz="1050" spc="35" dirty="0">
                <a:solidFill>
                  <a:srgbClr val="0562C1"/>
                </a:solidFill>
                <a:latin typeface="Arial"/>
                <a:cs typeface="Arial"/>
              </a:rPr>
              <a:t> </a:t>
            </a:r>
            <a:r>
              <a:rPr sz="105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http://www.tcl.tk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18159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Scripts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TCL scripts,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825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TCL scripts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-5" dirty="0">
                <a:latin typeface="Arial"/>
                <a:cs typeface="Arial"/>
              </a:rPr>
              <a:t> like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 scripts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do.</a:t>
            </a:r>
            <a:r>
              <a:rPr sz="1050" spc="-5" dirty="0">
                <a:latin typeface="Arial"/>
                <a:cs typeface="Arial"/>
              </a:rPr>
              <a:t> TCL scripts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SSH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do</a:t>
            </a:r>
            <a:r>
              <a:rPr sz="1050" spc="-5" dirty="0">
                <a:latin typeface="Arial"/>
                <a:cs typeface="Arial"/>
              </a:rPr>
              <a:t> so. 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correct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administrative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credentials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Manager,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TCL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FGFM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tunnel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authenticated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serial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 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6675" cy="991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scripts, </a:t>
            </a:r>
            <a:r>
              <a:rPr sz="1050" spc="-10" dirty="0">
                <a:latin typeface="Arial"/>
                <a:cs typeface="Arial"/>
              </a:rPr>
              <a:t>follow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 best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practices: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 </a:t>
            </a:r>
            <a:r>
              <a:rPr sz="1050" spc="-10" dirty="0">
                <a:latin typeface="Arial"/>
                <a:cs typeface="Arial"/>
              </a:rPr>
              <a:t>FortiOS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syntax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used;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cause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fail.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starts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number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sign (#)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execute.</a:t>
            </a:r>
            <a:endParaRPr sz="1050">
              <a:latin typeface="Arial"/>
              <a:cs typeface="Arial"/>
            </a:endParaRPr>
          </a:p>
          <a:p>
            <a:pPr marL="192405" marR="168275" indent="-180340">
              <a:lnSpc>
                <a:spcPts val="1180"/>
              </a:lnSpc>
              <a:spcBef>
                <a:spcPts val="250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CLI,</a:t>
            </a:r>
            <a:r>
              <a:rPr sz="1050" spc="-5" dirty="0">
                <a:latin typeface="Arial"/>
                <a:cs typeface="Arial"/>
              </a:rPr>
              <a:t> ensure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console </a:t>
            </a:r>
            <a:r>
              <a:rPr sz="1050" spc="-10" dirty="0">
                <a:latin typeface="Arial"/>
                <a:cs typeface="Arial"/>
              </a:rPr>
              <a:t>output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standard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Otherwise,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output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longer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screen in</a:t>
            </a:r>
            <a:r>
              <a:rPr sz="1050" spc="-10" dirty="0">
                <a:latin typeface="Arial"/>
                <a:cs typeface="Arial"/>
              </a:rPr>
              <a:t> length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 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correctly.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2395" cy="242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Scripts</a:t>
            </a:r>
            <a:r>
              <a:rPr sz="1050" spc="-5" dirty="0">
                <a:latin typeface="Arial"/>
                <a:cs typeface="Arial"/>
              </a:rPr>
              <a:t> can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three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15" dirty="0">
                <a:latin typeface="Arial"/>
                <a:cs typeface="Arial"/>
              </a:rPr>
              <a:t> ways:</a:t>
            </a:r>
            <a:endParaRPr sz="1050">
              <a:latin typeface="Arial"/>
              <a:cs typeface="Arial"/>
            </a:endParaRPr>
          </a:p>
          <a:p>
            <a:pPr marL="192405" marR="96520" indent="-180340">
              <a:lnSpc>
                <a:spcPct val="99700"/>
              </a:lnSpc>
              <a:spcBef>
                <a:spcPts val="5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Database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script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(default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setting),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check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send 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then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changes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installation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i="1" spc="-1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192405" marR="69215" indent="-180340">
              <a:lnSpc>
                <a:spcPct val="10000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Policy Package</a:t>
            </a:r>
            <a:r>
              <a:rPr sz="1050" spc="-10" dirty="0">
                <a:latin typeface="Arial"/>
                <a:cs typeface="Arial"/>
              </a:rPr>
              <a:t>, </a:t>
            </a:r>
            <a:r>
              <a:rPr sz="1050" b="1" spc="-20" dirty="0">
                <a:latin typeface="Arial"/>
                <a:cs typeface="Arial"/>
              </a:rPr>
              <a:t>ADOM</a:t>
            </a:r>
            <a:r>
              <a:rPr sz="1050" b="1" spc="-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Database</a:t>
            </a:r>
            <a:r>
              <a:rPr sz="1050" spc="-10" dirty="0">
                <a:latin typeface="Arial"/>
                <a:cs typeface="Arial"/>
              </a:rPr>
              <a:t>: </a:t>
            </a:r>
            <a:r>
              <a:rPr sz="1050" spc="-5" dirty="0">
                <a:latin typeface="Arial"/>
                <a:cs typeface="Arial"/>
              </a:rPr>
              <a:t>If a script </a:t>
            </a:r>
            <a:r>
              <a:rPr sz="1050" spc="-10" dirty="0">
                <a:latin typeface="Arial"/>
                <a:cs typeface="Arial"/>
              </a:rPr>
              <a:t>contains changes related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ADOM-level </a:t>
            </a:r>
            <a:r>
              <a:rPr sz="1050" spc="-5" dirty="0">
                <a:latin typeface="Arial"/>
                <a:cs typeface="Arial"/>
              </a:rPr>
              <a:t>objects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policies,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Package, 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i="1" spc="-1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ct val="99700"/>
              </a:lnSpc>
              <a:spcBef>
                <a:spcPts val="5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Remote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FortiGate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Directly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(through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the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CLI)</a:t>
            </a:r>
            <a:r>
              <a:rPr sz="1050" spc="-5" dirty="0">
                <a:latin typeface="Arial"/>
                <a:cs typeface="Arial"/>
              </a:rPr>
              <a:t>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 don’t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wizard.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directly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verify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prior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executing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14732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Advanced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Filters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to restrict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running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devices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criteria.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5405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6832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diagram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FortiManager-FortiGate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interactions.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managed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7937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 directly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remote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</a:t>
            </a:r>
            <a:r>
              <a:rPr sz="1050" spc="-5" dirty="0">
                <a:latin typeface="Arial"/>
                <a:cs typeface="Arial"/>
              </a:rPr>
              <a:t> occurs, creates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905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retrieval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</a:t>
            </a:r>
            <a:r>
              <a:rPr sz="1050" spc="-5" dirty="0">
                <a:latin typeface="Arial"/>
                <a:cs typeface="Arial"/>
              </a:rPr>
              <a:t> occurs,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objects,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must</a:t>
            </a:r>
            <a:r>
              <a:rPr sz="1050" i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import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6347"/>
            <a:ext cx="6405245" cy="23425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226695">
              <a:lnSpc>
                <a:spcPts val="1140"/>
              </a:lnSpc>
              <a:spcBef>
                <a:spcPts val="229"/>
              </a:spcBef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registered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Local-FortiGate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9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a 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viewed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configured 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toolbar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Dashboard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HA,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DNS, to name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few.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routes </a:t>
            </a:r>
            <a:r>
              <a:rPr sz="1050" spc="-5" dirty="0">
                <a:latin typeface="Arial"/>
                <a:cs typeface="Arial"/>
              </a:rPr>
              <a:t> select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Router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route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"/>
              <a:cs typeface="Arial"/>
            </a:endParaRPr>
          </a:p>
          <a:p>
            <a:pPr marL="12700" marR="92710">
              <a:lnSpc>
                <a:spcPts val="1130"/>
              </a:lnSpc>
            </a:pPr>
            <a:r>
              <a:rPr sz="1050" spc="-10" dirty="0">
                <a:latin typeface="Arial"/>
                <a:cs typeface="Arial"/>
              </a:rPr>
              <a:t>Most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one-to-one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correlation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would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the 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GUI</a:t>
            </a:r>
            <a:r>
              <a:rPr sz="1050" spc="-10" dirty="0">
                <a:latin typeface="Arial"/>
                <a:cs typeface="Arial"/>
              </a:rPr>
              <a:t> 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 marR="448309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-5" dirty="0">
                <a:latin typeface="Arial"/>
                <a:cs typeface="Arial"/>
              </a:rPr>
              <a:t> 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few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toolbar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</a:t>
            </a:r>
            <a:r>
              <a:rPr sz="1050" b="1" spc="-10" dirty="0">
                <a:latin typeface="Arial"/>
                <a:cs typeface="Arial"/>
              </a:rPr>
              <a:t>Dashboard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Router</a:t>
            </a:r>
            <a:r>
              <a:rPr sz="1050" spc="-5" dirty="0">
                <a:latin typeface="Arial"/>
                <a:cs typeface="Arial"/>
              </a:rPr>
              <a:t>).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click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Display </a:t>
            </a:r>
            <a:r>
              <a:rPr sz="1050" b="1" spc="-28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Options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customize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-10" dirty="0">
                <a:latin typeface="Arial"/>
                <a:cs typeface="Arial"/>
              </a:rPr>
              <a:t> the 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6347"/>
            <a:ext cx="6403975" cy="1926589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140"/>
              </a:lnSpc>
              <a:spcBef>
                <a:spcPts val="229"/>
              </a:spcBef>
            </a:pPr>
            <a:r>
              <a:rPr sz="1050" spc="-5" dirty="0">
                <a:latin typeface="Arial"/>
                <a:cs typeface="Arial"/>
              </a:rPr>
              <a:t>Once </a:t>
            </a:r>
            <a:r>
              <a:rPr sz="1050" spc="-15" dirty="0">
                <a:latin typeface="Arial"/>
                <a:cs typeface="Arial"/>
              </a:rPr>
              <a:t>you’ve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browse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contains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would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like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run.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click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Run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Scripts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89800"/>
              </a:lnSpc>
              <a:spcBef>
                <a:spcPts val="32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schedule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time, 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outside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business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hours.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useful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interfere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production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business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hours. To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window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schedule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run,</a:t>
            </a:r>
            <a:r>
              <a:rPr sz="1050" spc="-5" dirty="0">
                <a:latin typeface="Arial"/>
                <a:cs typeface="Arial"/>
              </a:rPr>
              <a:t> right-click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Schedule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Scripts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Schedules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cannot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used</a:t>
            </a:r>
            <a:r>
              <a:rPr sz="1050" spc="-10" dirty="0">
                <a:latin typeface="Arial"/>
                <a:cs typeface="Arial"/>
              </a:rPr>
              <a:t> on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 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155575">
              <a:lnSpc>
                <a:spcPct val="99700"/>
              </a:lnSpc>
            </a:pPr>
            <a:r>
              <a:rPr sz="1050" spc="-5" dirty="0">
                <a:latin typeface="Arial"/>
                <a:cs typeface="Arial"/>
              </a:rPr>
              <a:t>The right-click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menu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script, </a:t>
            </a:r>
            <a:r>
              <a:rPr sz="1050" spc="-10" dirty="0">
                <a:latin typeface="Arial"/>
                <a:cs typeface="Arial"/>
              </a:rPr>
              <a:t>edit,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clone,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Export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exported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saved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computer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.txt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Scripts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imported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text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computer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48025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0330" cy="114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6055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Configuration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View History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open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Script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Execution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History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table</a:t>
            </a:r>
            <a:r>
              <a:rPr sz="1050" i="1" spc="-10" dirty="0">
                <a:latin typeface="Arial"/>
                <a:cs typeface="Arial"/>
              </a:rPr>
              <a:t>.</a:t>
            </a:r>
            <a:r>
              <a:rPr sz="1050" i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 </a:t>
            </a:r>
            <a:r>
              <a:rPr sz="1050" spc="-5" dirty="0">
                <a:latin typeface="Arial"/>
                <a:cs typeface="Arial"/>
              </a:rPr>
              <a:t> information such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name,</a:t>
            </a:r>
            <a:r>
              <a:rPr sz="1050" spc="-15" dirty="0">
                <a:latin typeface="Arial"/>
                <a:cs typeface="Arial"/>
              </a:rPr>
              <a:t> type,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Browse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icon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Script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History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dialog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box 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confirm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Script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Execution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History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re-run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Run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Script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Now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icon 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far </a:t>
            </a:r>
            <a:r>
              <a:rPr sz="1050" spc="-10" dirty="0">
                <a:latin typeface="Arial"/>
                <a:cs typeface="Arial"/>
              </a:rPr>
              <a:t>right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table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re-run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89714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80480" cy="242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8575" algn="just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also use scripts to </a:t>
            </a:r>
            <a:r>
              <a:rPr sz="1050" spc="-10" dirty="0">
                <a:latin typeface="Arial"/>
                <a:cs typeface="Arial"/>
              </a:rPr>
              <a:t>get </a:t>
            </a:r>
            <a:r>
              <a:rPr sz="1050" spc="-5" dirty="0">
                <a:latin typeface="Arial"/>
                <a:cs typeface="Arial"/>
              </a:rPr>
              <a:t>information from </a:t>
            </a:r>
            <a:r>
              <a:rPr sz="1050" spc="-10" dirty="0">
                <a:latin typeface="Arial"/>
                <a:cs typeface="Arial"/>
              </a:rPr>
              <a:t>the FortiGate device. </a:t>
            </a:r>
            <a:r>
              <a:rPr sz="1050" spc="-5" dirty="0">
                <a:latin typeface="Arial"/>
                <a:cs typeface="Arial"/>
              </a:rPr>
              <a:t>These </a:t>
            </a:r>
            <a:r>
              <a:rPr sz="1050" spc="-15" dirty="0">
                <a:latin typeface="Arial"/>
                <a:cs typeface="Arial"/>
              </a:rPr>
              <a:t>types </a:t>
            </a:r>
            <a:r>
              <a:rPr sz="1050" spc="-5" dirty="0">
                <a:latin typeface="Arial"/>
                <a:cs typeface="Arial"/>
              </a:rPr>
              <a:t>of scripts are </a:t>
            </a:r>
            <a:r>
              <a:rPr sz="1050" spc="-10" dirty="0">
                <a:latin typeface="Arial"/>
                <a:cs typeface="Arial"/>
              </a:rPr>
              <a:t>usually one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line </a:t>
            </a:r>
            <a:r>
              <a:rPr sz="1050" spc="-5" dirty="0">
                <a:latin typeface="Arial"/>
                <a:cs typeface="Arial"/>
              </a:rPr>
              <a:t>scripts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Courier New"/>
                <a:cs typeface="Courier New"/>
              </a:rPr>
              <a:t>show </a:t>
            </a:r>
            <a:r>
              <a:rPr sz="1050" spc="-5" dirty="0">
                <a:latin typeface="Arial"/>
                <a:cs typeface="Arial"/>
              </a:rPr>
              <a:t>commands </a:t>
            </a:r>
            <a:r>
              <a:rPr sz="1050" spc="-10" dirty="0">
                <a:latin typeface="Arial"/>
                <a:cs typeface="Arial"/>
              </a:rPr>
              <a:t>and should be </a:t>
            </a:r>
            <a:r>
              <a:rPr sz="1050" spc="-5" dirty="0">
                <a:latin typeface="Arial"/>
                <a:cs typeface="Arial"/>
              </a:rPr>
              <a:t>chosen to run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b="1" spc="-10" dirty="0">
                <a:latin typeface="Arial"/>
                <a:cs typeface="Arial"/>
              </a:rPr>
              <a:t>Remote FortiGate Directly (via </a:t>
            </a:r>
            <a:r>
              <a:rPr sz="1050" b="1" spc="-5" dirty="0">
                <a:latin typeface="Arial"/>
                <a:cs typeface="Arial"/>
              </a:rPr>
              <a:t>CLI)</a:t>
            </a:r>
            <a:r>
              <a:rPr sz="1050" spc="-5" dirty="0">
                <a:latin typeface="Arial"/>
                <a:cs typeface="Arial"/>
              </a:rPr>
              <a:t>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provide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useful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 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0" dirty="0">
                <a:latin typeface="Arial"/>
                <a:cs typeface="Arial"/>
              </a:rPr>
              <a:t>that 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be</a:t>
            </a:r>
            <a:r>
              <a:rPr sz="1050" spc="-5" dirty="0">
                <a:latin typeface="Arial"/>
                <a:cs typeface="Arial"/>
              </a:rPr>
              <a:t> used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configure these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mappings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GUI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&amp; </a:t>
            </a:r>
            <a:r>
              <a:rPr sz="1050" b="1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354330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 configure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 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hundreds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FortiGates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interface?</a:t>
            </a:r>
            <a:endParaRPr sz="1050">
              <a:latin typeface="Arial"/>
              <a:cs typeface="Arial"/>
            </a:endParaRPr>
          </a:p>
          <a:p>
            <a:pPr marL="12700" marR="131445">
              <a:lnSpc>
                <a:spcPts val="126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 </a:t>
            </a:r>
            <a:r>
              <a:rPr sz="1050" spc="-10" dirty="0">
                <a:latin typeface="Arial"/>
                <a:cs typeface="Arial"/>
              </a:rPr>
              <a:t>syntax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applicable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internally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</a:t>
            </a:r>
            <a:r>
              <a:rPr sz="1050" spc="-5" dirty="0">
                <a:latin typeface="Arial"/>
                <a:cs typeface="Arial"/>
              </a:rPr>
              <a:t> script: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top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regular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FortiOS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syntax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object</a:t>
            </a:r>
            <a:endParaRPr sz="1050">
              <a:latin typeface="Arial"/>
              <a:cs typeface="Arial"/>
            </a:endParaRPr>
          </a:p>
          <a:p>
            <a:pPr marL="192405" marR="5016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bottom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syntax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 for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 part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45650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7537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real-time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debug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request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outcome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request.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5390"/>
            <a:chOff x="669036" y="733043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157"/>
              <a:ext cx="6644628" cy="36574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2087"/>
                  </a:lnTo>
                  <a:lnTo>
                    <a:pt x="3047" y="3755135"/>
                  </a:lnTo>
                  <a:lnTo>
                    <a:pt x="6659879" y="3755135"/>
                  </a:lnTo>
                  <a:lnTo>
                    <a:pt x="6662927" y="3752087"/>
                  </a:lnTo>
                  <a:lnTo>
                    <a:pt x="6662927" y="3747515"/>
                  </a:lnTo>
                  <a:lnTo>
                    <a:pt x="13715" y="3747515"/>
                  </a:lnTo>
                  <a:lnTo>
                    <a:pt x="7620" y="3741419"/>
                  </a:lnTo>
                  <a:lnTo>
                    <a:pt x="13715" y="3741419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5390">
                  <a:moveTo>
                    <a:pt x="13715" y="3741419"/>
                  </a:moveTo>
                  <a:lnTo>
                    <a:pt x="7620" y="3741419"/>
                  </a:lnTo>
                  <a:lnTo>
                    <a:pt x="13715" y="3747515"/>
                  </a:lnTo>
                  <a:lnTo>
                    <a:pt x="13715" y="3741419"/>
                  </a:lnTo>
                  <a:close/>
                </a:path>
                <a:path w="6663055" h="3755390">
                  <a:moveTo>
                    <a:pt x="6649211" y="3741419"/>
                  </a:moveTo>
                  <a:lnTo>
                    <a:pt x="13715" y="3741419"/>
                  </a:lnTo>
                  <a:lnTo>
                    <a:pt x="13715" y="3747515"/>
                  </a:lnTo>
                  <a:lnTo>
                    <a:pt x="6649211" y="3747515"/>
                  </a:lnTo>
                  <a:lnTo>
                    <a:pt x="6649211" y="3741419"/>
                  </a:lnTo>
                  <a:close/>
                </a:path>
                <a:path w="6663055" h="3755390">
                  <a:moveTo>
                    <a:pt x="6649211" y="6096"/>
                  </a:moveTo>
                  <a:lnTo>
                    <a:pt x="6649211" y="3747515"/>
                  </a:lnTo>
                  <a:lnTo>
                    <a:pt x="6655307" y="3741419"/>
                  </a:lnTo>
                  <a:lnTo>
                    <a:pt x="6662927" y="3741419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5390">
                  <a:moveTo>
                    <a:pt x="6662927" y="3741419"/>
                  </a:moveTo>
                  <a:lnTo>
                    <a:pt x="6655307" y="3741419"/>
                  </a:lnTo>
                  <a:lnTo>
                    <a:pt x="6649211" y="3747515"/>
                  </a:lnTo>
                  <a:lnTo>
                    <a:pt x="6662927" y="3747515"/>
                  </a:lnTo>
                  <a:lnTo>
                    <a:pt x="6662927" y="3741419"/>
                  </a:lnTo>
                  <a:close/>
                </a:path>
                <a:path w="6663055" h="375539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539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539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5725" cy="242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762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These are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common </a:t>
            </a:r>
            <a:r>
              <a:rPr sz="1050" spc="-5" dirty="0">
                <a:latin typeface="Arial"/>
                <a:cs typeface="Arial"/>
              </a:rPr>
              <a:t>errors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dirty="0">
                <a:latin typeface="Arial"/>
                <a:cs typeface="Arial"/>
              </a:rPr>
              <a:t>common </a:t>
            </a:r>
            <a:r>
              <a:rPr sz="1050" spc="-5" dirty="0">
                <a:latin typeface="Arial"/>
                <a:cs typeface="Arial"/>
              </a:rPr>
              <a:t>causes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scripts to fail.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use these to </a:t>
            </a:r>
            <a:r>
              <a:rPr sz="1050" spc="-10" dirty="0">
                <a:latin typeface="Arial"/>
                <a:cs typeface="Arial"/>
              </a:rPr>
              <a:t>diagnose and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solutions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fix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issue.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ts val="1225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errors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causes</a:t>
            </a:r>
            <a:r>
              <a:rPr sz="1050" spc="28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</a:t>
            </a:r>
            <a:r>
              <a:rPr sz="1050" spc="-10" dirty="0">
                <a:latin typeface="Arial"/>
                <a:cs typeface="Arial"/>
              </a:rPr>
              <a:t> are: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command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parse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error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possible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parse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valid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ts val="1225"/>
              </a:lnSpc>
              <a:spcBef>
                <a:spcPts val="70"/>
              </a:spcBef>
            </a:pPr>
            <a:r>
              <a:rPr sz="1050" spc="-5" dirty="0">
                <a:latin typeface="Arial"/>
                <a:cs typeface="Arial"/>
              </a:rPr>
              <a:t>command.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usually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caused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misspelled </a:t>
            </a:r>
            <a:r>
              <a:rPr sz="1050" spc="-10" dirty="0">
                <a:latin typeface="Arial"/>
                <a:cs typeface="Arial"/>
              </a:rPr>
              <a:t>keywords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incorrect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format.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unknown</a:t>
            </a:r>
            <a:r>
              <a:rPr sz="1050" spc="4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action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Generally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executed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ts val="1225"/>
              </a:lnSpc>
              <a:spcBef>
                <a:spcPts val="70"/>
              </a:spcBef>
            </a:pPr>
            <a:r>
              <a:rPr sz="1050" spc="-5" dirty="0">
                <a:latin typeface="Arial"/>
                <a:cs typeface="Arial"/>
              </a:rPr>
              <a:t>causing</a:t>
            </a:r>
            <a:r>
              <a:rPr sz="1050" spc="-10" dirty="0">
                <a:latin typeface="Arial"/>
                <a:cs typeface="Arial"/>
              </a:rPr>
              <a:t> the following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execute properly.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2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Courier New"/>
                <a:cs typeface="Courier New"/>
              </a:rPr>
              <a:t>Device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&lt;name&gt;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failed-1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usually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means</a:t>
            </a:r>
            <a:r>
              <a:rPr sz="1050" spc="-10" dirty="0">
                <a:latin typeface="Arial"/>
                <a:cs typeface="Arial"/>
              </a:rPr>
              <a:t> 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problem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</a:t>
            </a:r>
            <a:r>
              <a:rPr sz="1050" spc="-5" dirty="0">
                <a:latin typeface="Arial"/>
                <a:cs typeface="Arial"/>
              </a:rPr>
              <a:t> 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ts val="1255"/>
              </a:lnSpc>
            </a:pPr>
            <a:r>
              <a:rPr sz="1050" spc="-10" dirty="0">
                <a:latin typeface="Courier New"/>
                <a:cs typeface="Courier New"/>
              </a:rPr>
              <a:t>&lt;name&gt;</a:t>
            </a:r>
            <a:r>
              <a:rPr sz="1050" spc="-1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name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executed.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a script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 no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end</a:t>
            </a:r>
            <a:r>
              <a:rPr sz="1050" spc="-5" dirty="0">
                <a:latin typeface="Arial"/>
                <a:cs typeface="Arial"/>
              </a:rPr>
              <a:t> statement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endParaRPr sz="1050">
              <a:latin typeface="Arial"/>
              <a:cs typeface="Arial"/>
            </a:endParaRPr>
          </a:p>
          <a:p>
            <a:pPr marL="192405" marR="5080">
              <a:lnSpc>
                <a:spcPct val="100000"/>
              </a:lnSpc>
              <a:spcBef>
                <a:spcPts val="75"/>
              </a:spcBef>
            </a:pP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 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error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see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error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message.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also see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been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synchronized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deploying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</a:t>
            </a:r>
            <a:r>
              <a:rPr sz="1050" spc="-10" dirty="0">
                <a:latin typeface="Arial"/>
                <a:cs typeface="Arial"/>
              </a:rPr>
              <a:t> configuration.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3302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resolve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script history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commands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failing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execute.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1441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troubleshooting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Script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History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details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monitor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 </a:t>
            </a:r>
            <a:r>
              <a:rPr sz="1050" spc="-10" dirty="0">
                <a:latin typeface="Arial"/>
                <a:cs typeface="Arial"/>
              </a:rPr>
              <a:t>along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tasks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performed.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logging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debug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5390"/>
            <a:chOff x="669036" y="733043"/>
            <a:chExt cx="6663055" cy="375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157"/>
              <a:ext cx="6547003" cy="36574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5390"/>
            </a:xfrm>
            <a:custGeom>
              <a:avLst/>
              <a:gdLst/>
              <a:ahLst/>
              <a:cxnLst/>
              <a:rect l="l" t="t" r="r" b="b"/>
              <a:pathLst>
                <a:path w="6663055" h="375539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2087"/>
                  </a:lnTo>
                  <a:lnTo>
                    <a:pt x="3047" y="3755135"/>
                  </a:lnTo>
                  <a:lnTo>
                    <a:pt x="6659879" y="3755135"/>
                  </a:lnTo>
                  <a:lnTo>
                    <a:pt x="6662927" y="3752087"/>
                  </a:lnTo>
                  <a:lnTo>
                    <a:pt x="6662927" y="3747515"/>
                  </a:lnTo>
                  <a:lnTo>
                    <a:pt x="13715" y="3747515"/>
                  </a:lnTo>
                  <a:lnTo>
                    <a:pt x="7620" y="3741419"/>
                  </a:lnTo>
                  <a:lnTo>
                    <a:pt x="13715" y="3741419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5390">
                  <a:moveTo>
                    <a:pt x="13715" y="3741419"/>
                  </a:moveTo>
                  <a:lnTo>
                    <a:pt x="7620" y="3741419"/>
                  </a:lnTo>
                  <a:lnTo>
                    <a:pt x="13715" y="3747515"/>
                  </a:lnTo>
                  <a:lnTo>
                    <a:pt x="13715" y="3741419"/>
                  </a:lnTo>
                  <a:close/>
                </a:path>
                <a:path w="6663055" h="3755390">
                  <a:moveTo>
                    <a:pt x="6649211" y="3741419"/>
                  </a:moveTo>
                  <a:lnTo>
                    <a:pt x="13715" y="3741419"/>
                  </a:lnTo>
                  <a:lnTo>
                    <a:pt x="13715" y="3747515"/>
                  </a:lnTo>
                  <a:lnTo>
                    <a:pt x="6649211" y="3747515"/>
                  </a:lnTo>
                  <a:lnTo>
                    <a:pt x="6649211" y="3741419"/>
                  </a:lnTo>
                  <a:close/>
                </a:path>
                <a:path w="6663055" h="3755390">
                  <a:moveTo>
                    <a:pt x="6649211" y="6096"/>
                  </a:moveTo>
                  <a:lnTo>
                    <a:pt x="6649211" y="3747515"/>
                  </a:lnTo>
                  <a:lnTo>
                    <a:pt x="6655307" y="3741419"/>
                  </a:lnTo>
                  <a:lnTo>
                    <a:pt x="6662927" y="3741419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5390">
                  <a:moveTo>
                    <a:pt x="6662927" y="3741419"/>
                  </a:moveTo>
                  <a:lnTo>
                    <a:pt x="6655307" y="3741419"/>
                  </a:lnTo>
                  <a:lnTo>
                    <a:pt x="6649211" y="3747515"/>
                  </a:lnTo>
                  <a:lnTo>
                    <a:pt x="6662927" y="3747515"/>
                  </a:lnTo>
                  <a:lnTo>
                    <a:pt x="6662927" y="3741419"/>
                  </a:lnTo>
                  <a:close/>
                </a:path>
                <a:path w="6663055" h="375539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539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539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33967"/>
            <a:ext cx="6341110" cy="832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 </a:t>
            </a:r>
            <a:r>
              <a:rPr sz="1050" spc="-10" dirty="0">
                <a:latin typeface="Courier New"/>
                <a:cs typeface="Courier New"/>
              </a:rPr>
              <a:t>execute</a:t>
            </a:r>
            <a:r>
              <a:rPr sz="1050" spc="3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fmscript</a:t>
            </a:r>
            <a:r>
              <a:rPr sz="1050" spc="-31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command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tree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24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Courier New"/>
                <a:cs typeface="Courier New"/>
              </a:rPr>
              <a:t>execute fmscript </a:t>
            </a:r>
            <a:r>
              <a:rPr sz="1050" spc="-5" dirty="0">
                <a:latin typeface="Arial"/>
                <a:cs typeface="Arial"/>
              </a:rPr>
              <a:t>command </a:t>
            </a:r>
            <a:r>
              <a:rPr sz="1050" spc="-10" dirty="0">
                <a:latin typeface="Arial"/>
                <a:cs typeface="Arial"/>
              </a:rPr>
              <a:t>tree on the FortiManager provided various </a:t>
            </a:r>
            <a:r>
              <a:rPr sz="1050" spc="-5" dirty="0">
                <a:latin typeface="Arial"/>
                <a:cs typeface="Arial"/>
              </a:rPr>
              <a:t>commands for scripts, such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scheduled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scripts, </a:t>
            </a:r>
            <a:r>
              <a:rPr sz="1050" spc="-10" dirty="0">
                <a:latin typeface="Arial"/>
                <a:cs typeface="Arial"/>
              </a:rPr>
              <a:t>copying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between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scripts, listing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configured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scripts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ADOM,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script</a:t>
            </a:r>
            <a:r>
              <a:rPr sz="1050" spc="-10" dirty="0">
                <a:latin typeface="Arial"/>
                <a:cs typeface="Arial"/>
              </a:rPr>
              <a:t> 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a</a:t>
            </a:r>
            <a:r>
              <a:rPr sz="1050" spc="-10" dirty="0">
                <a:latin typeface="Arial"/>
                <a:cs typeface="Arial"/>
              </a:rPr>
              <a:t> device.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7001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To summarize,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make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49060" cy="1358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0033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create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</a:t>
            </a:r>
            <a:r>
              <a:rPr sz="1050" spc="-10" dirty="0">
                <a:latin typeface="Arial"/>
                <a:cs typeface="Arial"/>
              </a:rPr>
              <a:t> 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simplify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management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represents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scripts,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13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create 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clicking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Group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&gt;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Add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selecting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spc="-5" dirty="0">
                <a:latin typeface="Arial"/>
                <a:cs typeface="Arial"/>
              </a:rPr>
              <a:t> in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"/>
              <a:cs typeface="Arial"/>
            </a:endParaRPr>
          </a:p>
          <a:p>
            <a:pPr marL="12700" marR="68580">
              <a:lnSpc>
                <a:spcPts val="1250"/>
              </a:lnSpc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must</a:t>
            </a:r>
            <a:r>
              <a:rPr sz="1050" i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Similarly,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6675" cy="1143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5181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CLI-Only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menu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normally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spc="-10" dirty="0">
                <a:latin typeface="Arial"/>
                <a:cs typeface="Arial"/>
              </a:rPr>
              <a:t> 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 FortiGate’s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according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supported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features,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Hidden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 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menu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be enabled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Display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CLI-Only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menu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&amp;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919854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Congratulations!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completed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696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covered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98043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learn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manage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-10" dirty="0">
                <a:latin typeface="Arial"/>
                <a:cs typeface="Arial"/>
              </a:rPr>
              <a:t> 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on FortiManager,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FortiGate.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570604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topics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5725" cy="1303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050" spc="-10" dirty="0">
                <a:latin typeface="Arial"/>
                <a:cs typeface="Arial"/>
              </a:rPr>
              <a:t>Before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&amp;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customize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organization.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Typically, </a:t>
            </a:r>
            <a:r>
              <a:rPr sz="1050" spc="-5" dirty="0">
                <a:latin typeface="Arial"/>
                <a:cs typeface="Arial"/>
              </a:rPr>
              <a:t> administrators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customize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factors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geography,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legal</a:t>
            </a:r>
            <a:r>
              <a:rPr sz="1050" spc="-5" dirty="0">
                <a:latin typeface="Arial"/>
                <a:cs typeface="Arial"/>
              </a:rPr>
              <a:t> requirements.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lesson,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&amp;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48425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create 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customize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a 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point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</a:t>
            </a:r>
            <a:r>
              <a:rPr sz="1050" spc="-10" dirty="0">
                <a:latin typeface="Arial"/>
                <a:cs typeface="Arial"/>
              </a:rPr>
              <a:t>single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VDOMs,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simplify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provisioning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allowing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copy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clone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create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maintain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ADOM.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70650" cy="274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0975">
              <a:lnSpc>
                <a:spcPct val="997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simplify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centralized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useful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container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 </a:t>
            </a:r>
            <a:r>
              <a:rPr sz="1050" spc="-10" dirty="0">
                <a:latin typeface="Arial"/>
                <a:cs typeface="Arial"/>
              </a:rPr>
              <a:t> 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contain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turn,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link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Configuration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share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among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separate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package 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maintain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clone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before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changes,</a:t>
            </a:r>
            <a:r>
              <a:rPr sz="1050" spc="-10" dirty="0">
                <a:latin typeface="Arial"/>
                <a:cs typeface="Arial"/>
              </a:rPr>
              <a:t> 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preserve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20345">
              <a:lnSpc>
                <a:spcPct val="100000"/>
              </a:lnSpc>
            </a:pPr>
            <a:r>
              <a:rPr sz="1050" i="1" spc="-5" dirty="0">
                <a:latin typeface="Arial"/>
                <a:cs typeface="Arial"/>
              </a:rPr>
              <a:t>A </a:t>
            </a:r>
            <a:r>
              <a:rPr sz="1050" i="1" spc="-10" dirty="0">
                <a:latin typeface="Arial"/>
                <a:cs typeface="Arial"/>
              </a:rPr>
              <a:t>word</a:t>
            </a:r>
            <a:r>
              <a:rPr sz="1050" i="1" spc="25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of </a:t>
            </a:r>
            <a:r>
              <a:rPr sz="1050" i="1" spc="-10" dirty="0">
                <a:latin typeface="Arial"/>
                <a:cs typeface="Arial"/>
              </a:rPr>
              <a:t>caution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While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objects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referenced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those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 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versions—they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10" dirty="0">
                <a:latin typeface="Arial"/>
                <a:cs typeface="Arial"/>
              </a:rPr>
              <a:t> 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125730">
              <a:lnSpc>
                <a:spcPct val="99800"/>
              </a:lnSpc>
            </a:pP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let’s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say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a shared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return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</a:t>
            </a:r>
            <a:r>
              <a:rPr sz="1050" spc="-10" dirty="0">
                <a:latin typeface="Arial"/>
                <a:cs typeface="Arial"/>
              </a:rPr>
              <a:t> out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rule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 </a:t>
            </a:r>
            <a:r>
              <a:rPr sz="1050" i="1" spc="-10" dirty="0">
                <a:latin typeface="Arial"/>
                <a:cs typeface="Arial"/>
              </a:rPr>
              <a:t>not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modification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shared object. The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return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policy </a:t>
            </a:r>
            <a:r>
              <a:rPr sz="1050" spc="-5" dirty="0">
                <a:latin typeface="Arial"/>
                <a:cs typeface="Arial"/>
              </a:rPr>
              <a:t> package,</a:t>
            </a:r>
            <a:r>
              <a:rPr sz="1050" spc="-10" dirty="0">
                <a:latin typeface="Arial"/>
                <a:cs typeface="Arial"/>
              </a:rPr>
              <a:t> including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backing</a:t>
            </a:r>
            <a:r>
              <a:rPr sz="1050" spc="-10" dirty="0">
                <a:latin typeface="Arial"/>
                <a:cs typeface="Arial"/>
              </a:rPr>
              <a:t> out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rule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and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modification to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shared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revisions,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takes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snapshot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&amp;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that ADOM.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9445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customize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each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a specific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for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scope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modify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edit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without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4300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241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unique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 </a:t>
            </a:r>
            <a:r>
              <a:rPr sz="1050" spc="-10" dirty="0">
                <a:latin typeface="Arial"/>
                <a:cs typeface="Arial"/>
              </a:rPr>
              <a:t>inside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 include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profiles,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users,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shared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used among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simplifies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job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administrator.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create a security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profile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once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attach</a:t>
            </a:r>
            <a:r>
              <a:rPr sz="1050" spc="-5" dirty="0">
                <a:latin typeface="Arial"/>
                <a:cs typeface="Arial"/>
              </a:rPr>
              <a:t> 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16700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To 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edit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Configurations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menu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left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side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screen.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63665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4925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Display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Options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feature</a:t>
            </a:r>
            <a:r>
              <a:rPr sz="1050" spc="-15" dirty="0">
                <a:latin typeface="Arial"/>
                <a:cs typeface="Arial"/>
              </a:rPr>
              <a:t> allows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features</a:t>
            </a:r>
            <a:r>
              <a:rPr sz="1050" spc="-5" dirty="0">
                <a:latin typeface="Arial"/>
                <a:cs typeface="Arial"/>
              </a:rPr>
              <a:t>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GUI.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 on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Display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Options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check</a:t>
            </a:r>
            <a:r>
              <a:rPr sz="1050" spc="-10" dirty="0">
                <a:latin typeface="Arial"/>
                <a:cs typeface="Arial"/>
              </a:rPr>
              <a:t> boxes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most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selected.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show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feature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Display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Options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selecting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clearing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check</a:t>
            </a:r>
            <a:r>
              <a:rPr sz="1050" spc="-10" dirty="0">
                <a:latin typeface="Arial"/>
                <a:cs typeface="Arial"/>
              </a:rPr>
              <a:t> box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beside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feature.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show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category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check</a:t>
            </a:r>
            <a:r>
              <a:rPr sz="1050" spc="-10" dirty="0">
                <a:latin typeface="Arial"/>
                <a:cs typeface="Arial"/>
              </a:rPr>
              <a:t> box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beside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category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categories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Check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All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spc="-10" dirty="0">
                <a:latin typeface="Arial"/>
                <a:cs typeface="Arial"/>
              </a:rPr>
              <a:t> the bottom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b="1" spc="-10" dirty="0">
                <a:latin typeface="Arial"/>
                <a:cs typeface="Arial"/>
              </a:rPr>
              <a:t>Display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Options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window.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 marR="220979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NAT64,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IPv6,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interface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Display </a:t>
            </a:r>
            <a:r>
              <a:rPr sz="1050" b="1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Options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855335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VDOM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managed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 Adding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VDOM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change, </a:t>
            </a:r>
            <a:r>
              <a:rPr sz="1050" spc="-5" dirty="0">
                <a:latin typeface="Arial"/>
                <a:cs typeface="Arial"/>
              </a:rPr>
              <a:t>so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175375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folders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customize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organization,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geography,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security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requirements,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legal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requirements,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organize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folders.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63525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create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folders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sub-folders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folders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help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better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organize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810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edit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policy,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IPv4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create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edit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Right-click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sequence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number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clone,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cut,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paste,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move,</a:t>
            </a:r>
            <a:r>
              <a:rPr sz="1050" spc="-10" dirty="0">
                <a:latin typeface="Arial"/>
                <a:cs typeface="Arial"/>
              </a:rPr>
              <a:t> and </a:t>
            </a:r>
            <a:r>
              <a:rPr sz="1050" spc="-5" dirty="0">
                <a:latin typeface="Arial"/>
                <a:cs typeface="Arial"/>
              </a:rPr>
              <a:t>so</a:t>
            </a:r>
            <a:r>
              <a:rPr sz="1050" spc="-10" dirty="0">
                <a:latin typeface="Arial"/>
                <a:cs typeface="Arial"/>
              </a:rPr>
              <a:t> 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5412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7286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add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remove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from,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Selection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column. The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 object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highlighted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yellow.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list,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highlighted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yellow.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97625" cy="1463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</a:t>
            </a:r>
            <a:r>
              <a:rPr sz="1050" spc="-10" dirty="0">
                <a:latin typeface="Arial"/>
                <a:cs typeface="Arial"/>
              </a:rPr>
              <a:t> 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policies.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perform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searches:</a:t>
            </a:r>
            <a:endParaRPr sz="1050">
              <a:latin typeface="Arial"/>
              <a:cs typeface="Arial"/>
            </a:endParaRPr>
          </a:p>
          <a:p>
            <a:pPr marL="192405" marR="104775" indent="-18034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Simple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search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selected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highlights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text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matches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string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</a:t>
            </a:r>
            <a:r>
              <a:rPr sz="1050" spc="-10" dirty="0">
                <a:latin typeface="Arial"/>
                <a:cs typeface="Arial"/>
              </a:rPr>
              <a:t> box.</a:t>
            </a:r>
            <a:endParaRPr sz="1050">
              <a:latin typeface="Arial"/>
              <a:cs typeface="Arial"/>
            </a:endParaRPr>
          </a:p>
          <a:p>
            <a:pPr marL="192405" marR="40005" indent="-180340">
              <a:lnSpc>
                <a:spcPts val="1260"/>
              </a:lnSpc>
              <a:spcBef>
                <a:spcPts val="30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Column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filter</a:t>
            </a:r>
            <a:r>
              <a:rPr sz="1050" spc="-5" dirty="0">
                <a:latin typeface="Arial"/>
                <a:cs typeface="Arial"/>
              </a:rPr>
              <a:t>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switch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column filter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icon. 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search for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column.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filters,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Or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Not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conditions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search.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ts val="126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Find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Replace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find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replace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 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 </a:t>
            </a:r>
            <a:r>
              <a:rPr sz="1050" spc="-10" dirty="0">
                <a:latin typeface="Arial"/>
                <a:cs typeface="Arial"/>
              </a:rPr>
              <a:t>Right-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Find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Replace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searched,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 </a:t>
            </a:r>
            <a:r>
              <a:rPr sz="1050" spc="-5" dirty="0">
                <a:latin typeface="Arial"/>
                <a:cs typeface="Arial"/>
              </a:rPr>
              <a:t> occurrences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found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displayed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b="1" spc="-10" dirty="0">
                <a:latin typeface="Arial"/>
                <a:cs typeface="Arial"/>
              </a:rPr>
              <a:t>Find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Replace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dialog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box.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replace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some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0901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39535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a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active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edit,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Targets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233045" algn="just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After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add an installation target,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0" dirty="0">
                <a:latin typeface="Arial"/>
                <a:cs typeface="Arial"/>
              </a:rPr>
              <a:t>appears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list of </a:t>
            </a:r>
            <a:r>
              <a:rPr sz="1050" b="1" spc="-10" dirty="0">
                <a:latin typeface="Arial"/>
                <a:cs typeface="Arial"/>
              </a:rPr>
              <a:t>Installation Targets</a:t>
            </a:r>
            <a:r>
              <a:rPr sz="1050" spc="-10" dirty="0">
                <a:latin typeface="Arial"/>
                <a:cs typeface="Arial"/>
              </a:rPr>
              <a:t>. </a:t>
            </a:r>
            <a:r>
              <a:rPr sz="1050" spc="5" dirty="0">
                <a:latin typeface="Arial"/>
                <a:cs typeface="Arial"/>
              </a:rPr>
              <a:t>When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install a </a:t>
            </a:r>
            <a:r>
              <a:rPr sz="1050" spc="-15" dirty="0">
                <a:latin typeface="Arial"/>
                <a:cs typeface="Arial"/>
              </a:rPr>
              <a:t>newly-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assigned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target, the installation </a:t>
            </a:r>
            <a:r>
              <a:rPr sz="1050" spc="-15" dirty="0">
                <a:latin typeface="Arial"/>
                <a:cs typeface="Arial"/>
              </a:rPr>
              <a:t>wizard </a:t>
            </a:r>
            <a:r>
              <a:rPr sz="1050" spc="-10" dirty="0">
                <a:latin typeface="Arial"/>
                <a:cs typeface="Arial"/>
              </a:rPr>
              <a:t>displays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warning </a:t>
            </a:r>
            <a:r>
              <a:rPr sz="1050" spc="-5" dirty="0">
                <a:latin typeface="Arial"/>
                <a:cs typeface="Arial"/>
              </a:rPr>
              <a:t>message </a:t>
            </a:r>
            <a:r>
              <a:rPr sz="1050" spc="-10" dirty="0">
                <a:latin typeface="Arial"/>
                <a:cs typeface="Arial"/>
              </a:rPr>
              <a:t>that contains the </a:t>
            </a:r>
            <a:r>
              <a:rPr sz="1050" spc="-5" dirty="0">
                <a:latin typeface="Arial"/>
                <a:cs typeface="Arial"/>
              </a:rPr>
              <a:t> name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previously-assigned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6667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 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VDOMs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pane,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 Status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4462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23660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5" dirty="0">
                <a:latin typeface="Arial"/>
                <a:cs typeface="Arial"/>
              </a:rPr>
              <a:t>What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share 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among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exception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few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devices?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7526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granular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actual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On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column.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target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add, </a:t>
            </a:r>
            <a:r>
              <a:rPr sz="1050" spc="-5" dirty="0">
                <a:latin typeface="Arial"/>
                <a:cs typeface="Arial"/>
              </a:rPr>
              <a:t>remove,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set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defaults.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25400">
              <a:lnSpc>
                <a:spcPct val="99700"/>
              </a:lnSpc>
            </a:pPr>
            <a:r>
              <a:rPr sz="1050" spc="-10" dirty="0">
                <a:latin typeface="Arial"/>
                <a:cs typeface="Arial"/>
              </a:rPr>
              <a:t>So,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among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rules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Shared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helpful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environments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share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(with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exception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target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device),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eliminate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multiple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304915" cy="2421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830">
              <a:lnSpc>
                <a:spcPct val="998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unique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Many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include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map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logical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unique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definition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dynamically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</a:t>
            </a:r>
            <a:r>
              <a:rPr sz="1050" dirty="0">
                <a:latin typeface="Arial"/>
                <a:cs typeface="Arial"/>
              </a:rPr>
              <a:t> common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features</a:t>
            </a:r>
            <a:r>
              <a:rPr sz="1050" spc="-5" dirty="0">
                <a:latin typeface="Arial"/>
                <a:cs typeface="Arial"/>
              </a:rPr>
              <a:t> such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addresses, interfaces, 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virtual</a:t>
            </a:r>
            <a:r>
              <a:rPr sz="1050" i="1" spc="1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IPs,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IP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pools.</a:t>
            </a:r>
            <a:r>
              <a:rPr sz="1050" i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address.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0" dirty="0">
                <a:latin typeface="Arial"/>
                <a:cs typeface="Arial"/>
              </a:rPr>
              <a:t> 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object,</a:t>
            </a:r>
            <a:r>
              <a:rPr sz="1050" spc="-10" dirty="0">
                <a:latin typeface="Arial"/>
                <a:cs typeface="Arial"/>
              </a:rPr>
              <a:t> but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al"/>
              <a:cs typeface="Arial"/>
            </a:endParaRPr>
          </a:p>
          <a:p>
            <a:pPr marL="12700" marR="36830">
              <a:lnSpc>
                <a:spcPct val="9830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LocalLan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internal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network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10" dirty="0">
                <a:latin typeface="Arial"/>
                <a:cs typeface="Arial"/>
              </a:rPr>
              <a:t>firewalls.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object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default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192.168.1.0/24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 </a:t>
            </a:r>
            <a:r>
              <a:rPr sz="1050" spc="-10" dirty="0">
                <a:latin typeface="Arial"/>
                <a:cs typeface="Arial"/>
              </a:rPr>
              <a:t>rules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Remote-FortiGate,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LocalLan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10.10.11.0/24</a:t>
            </a:r>
            <a:r>
              <a:rPr sz="1050" spc="-10" dirty="0">
                <a:latin typeface="Arial"/>
                <a:cs typeface="Arial"/>
              </a:rPr>
              <a:t>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whereas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Local-FortiGate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Courier New"/>
                <a:cs typeface="Courier New"/>
              </a:rPr>
              <a:t>10.10.10.0/24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b="1" spc="-10" dirty="0">
                <a:latin typeface="Arial"/>
                <a:cs typeface="Arial"/>
              </a:rPr>
              <a:t>LocalLan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default value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Courier New"/>
                <a:cs typeface="Courier New"/>
              </a:rPr>
              <a:t>192.168.1.0/24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dynamic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turn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Per-Device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Mapping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switch,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Per-Device </a:t>
            </a:r>
            <a:r>
              <a:rPr sz="1050" b="1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Mapping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Create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pop-up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window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opens,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set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IP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range/subnet.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51752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19850" cy="258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&amp;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dynamically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interfaces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</a:t>
            </a:r>
            <a:r>
              <a:rPr sz="1050" spc="-5" dirty="0">
                <a:latin typeface="Arial"/>
                <a:cs typeface="Arial"/>
              </a:rPr>
              <a:t> managed </a:t>
            </a:r>
            <a:r>
              <a:rPr sz="1050" spc="-10" dirty="0">
                <a:latin typeface="Arial"/>
                <a:cs typeface="Arial"/>
              </a:rPr>
              <a:t>device.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created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 </a:t>
            </a:r>
            <a:r>
              <a:rPr sz="1050" spc="-5" dirty="0">
                <a:latin typeface="Arial"/>
                <a:cs typeface="Arial"/>
              </a:rPr>
              <a:t>refer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 mappings. After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translated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local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1493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mappings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</a:t>
            </a:r>
            <a:r>
              <a:rPr sz="1050" spc="-5" dirty="0">
                <a:latin typeface="Arial"/>
                <a:cs typeface="Arial"/>
              </a:rPr>
              <a:t> 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Zone/Interface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types: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zone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interface.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translated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Dynamic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Interface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becomes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interface </a:t>
            </a:r>
            <a:r>
              <a:rPr sz="1050" spc="-15" dirty="0">
                <a:latin typeface="Arial"/>
                <a:cs typeface="Arial"/>
              </a:rPr>
              <a:t>type,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the</a:t>
            </a:r>
            <a:r>
              <a:rPr sz="1050" spc="-5" dirty="0">
                <a:latin typeface="Arial"/>
                <a:cs typeface="Arial"/>
              </a:rPr>
              <a:t> interface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 maps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one-to-one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an</a:t>
            </a:r>
            <a:r>
              <a:rPr sz="1050" spc="-5" dirty="0">
                <a:latin typeface="Arial"/>
                <a:cs typeface="Arial"/>
              </a:rPr>
              <a:t> interface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Zone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 that </a:t>
            </a:r>
            <a:r>
              <a:rPr sz="1050" spc="-15" dirty="0">
                <a:latin typeface="Arial"/>
                <a:cs typeface="Arial"/>
              </a:rPr>
              <a:t>zone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FortiGate.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90805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External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mapped 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wan2</a:t>
            </a:r>
            <a:r>
              <a:rPr sz="1050" spc="-5" dirty="0">
                <a:latin typeface="Arial"/>
                <a:cs typeface="Arial"/>
              </a:rPr>
              <a:t>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External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translated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wan2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TrustedZone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dmz1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dmz2</a:t>
            </a:r>
            <a:r>
              <a:rPr sz="1050" spc="-10" dirty="0">
                <a:latin typeface="Arial"/>
                <a:cs typeface="Arial"/>
              </a:rPr>
              <a:t>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TrustedZone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contains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dmz1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b="1" spc="-10" dirty="0">
                <a:latin typeface="Arial"/>
                <a:cs typeface="Arial"/>
              </a:rPr>
              <a:t>dmz2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14350">
              <a:lnSpc>
                <a:spcPts val="125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these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dynamic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zones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map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 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3276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51905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External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mapped 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wan2</a:t>
            </a:r>
            <a:r>
              <a:rPr sz="1050" b="1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Therefore,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 a </a:t>
            </a:r>
            <a:r>
              <a:rPr sz="1050" spc="-10" dirty="0">
                <a:latin typeface="Arial"/>
                <a:cs typeface="Arial"/>
              </a:rPr>
              <a:t>firewall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External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b="1" spc="-5" dirty="0">
                <a:latin typeface="Arial"/>
                <a:cs typeface="Arial"/>
              </a:rPr>
              <a:t>wan2</a:t>
            </a:r>
            <a:r>
              <a:rPr sz="1050" spc="-5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latin typeface="Arial"/>
                <a:cs typeface="Arial"/>
              </a:rPr>
              <a:t>TrustedZone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remains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untouched,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zone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dmz1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dmz2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 are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0965" cy="1303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On</a:t>
            </a:r>
            <a:r>
              <a:rPr sz="1050" spc="-10" dirty="0">
                <a:latin typeface="Arial"/>
                <a:cs typeface="Arial"/>
              </a:rPr>
              <a:t> FortiManager,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possible to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used object.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warning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message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stating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object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references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Where</a:t>
            </a:r>
            <a:r>
              <a:rPr sz="1050" b="1" spc="-10" dirty="0">
                <a:latin typeface="Arial"/>
                <a:cs typeface="Arial"/>
              </a:rPr>
              <a:t> Used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However,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 object,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replace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none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none </a:t>
            </a:r>
            <a:r>
              <a:rPr sz="1050" b="1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equal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null,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means</a:t>
            </a:r>
            <a:r>
              <a:rPr sz="1050" spc="-10" dirty="0">
                <a:latin typeface="Arial"/>
                <a:cs typeface="Arial"/>
              </a:rPr>
              <a:t> any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spc="-5" dirty="0">
                <a:latin typeface="Arial"/>
                <a:cs typeface="Arial"/>
              </a:rPr>
              <a:t> meets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blocked.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Unless,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 </a:t>
            </a:r>
            <a:r>
              <a:rPr sz="1050" spc="-10" dirty="0">
                <a:latin typeface="Arial"/>
                <a:cs typeface="Arial"/>
              </a:rPr>
              <a:t>broad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still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meets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traffic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requirement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defined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allow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(catch all).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255904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double-check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references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avoid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unintended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behavior.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63852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4770" cy="322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diagram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keeps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latest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provide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sync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statuses.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latest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compared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(device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status)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FortiGate,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Knowing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overall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helps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identify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take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appropriate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actions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FortiManager:</a:t>
            </a:r>
            <a:endParaRPr sz="1050">
              <a:latin typeface="Arial"/>
              <a:cs typeface="Arial"/>
            </a:endParaRPr>
          </a:p>
          <a:p>
            <a:pPr marL="198120" marR="67945" indent="-186055">
              <a:lnSpc>
                <a:spcPct val="100000"/>
              </a:lnSpc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Synchronized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/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Not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/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Auto-Update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latest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(whether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auto-update)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aligned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 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endParaRPr sz="1050">
              <a:latin typeface="Arial"/>
              <a:cs typeface="Arial"/>
            </a:endParaRPr>
          </a:p>
          <a:p>
            <a:pPr marL="198120" marR="179705" indent="-186055">
              <a:lnSpc>
                <a:spcPts val="1260"/>
              </a:lnSpc>
              <a:spcBef>
                <a:spcPts val="30"/>
              </a:spcBef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Pending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/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different 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pending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return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unmodified state. 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endParaRPr sz="1050">
              <a:latin typeface="Arial"/>
              <a:cs typeface="Arial"/>
            </a:endParaRPr>
          </a:p>
          <a:p>
            <a:pPr marL="198120" marR="87630" indent="-186055">
              <a:lnSpc>
                <a:spcPts val="1260"/>
              </a:lnSpc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Out-of-sync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latest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made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retrieve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 marL="198120" marR="103505" indent="-186055">
              <a:lnSpc>
                <a:spcPts val="1250"/>
              </a:lnSpc>
              <a:spcBef>
                <a:spcPts val="5"/>
              </a:spcBef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Conflict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retrieved,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also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goes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conflict state.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Depending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changes, </a:t>
            </a:r>
            <a:r>
              <a:rPr sz="1050" spc="-15" dirty="0">
                <a:latin typeface="Arial"/>
                <a:cs typeface="Arial"/>
              </a:rPr>
              <a:t>you</a:t>
            </a:r>
            <a:endParaRPr sz="1050">
              <a:latin typeface="Arial"/>
              <a:cs typeface="Arial"/>
            </a:endParaRPr>
          </a:p>
          <a:p>
            <a:pPr marL="198120">
              <a:lnSpc>
                <a:spcPts val="1220"/>
              </a:lnSpc>
            </a:pP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either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 marL="198120" marR="101600" indent="-186055">
              <a:lnSpc>
                <a:spcPct val="100000"/>
              </a:lnSpc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5" dirty="0">
                <a:latin typeface="Arial"/>
                <a:cs typeface="Arial"/>
              </a:rPr>
              <a:t>Unknown</a:t>
            </a:r>
            <a:r>
              <a:rPr sz="1050" spc="-5" dirty="0">
                <a:latin typeface="Arial"/>
                <a:cs typeface="Arial"/>
              </a:rPr>
              <a:t>: The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determine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synchronization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reachable,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due</a:t>
            </a:r>
            <a:r>
              <a:rPr sz="1050" spc="-5" dirty="0">
                <a:latin typeface="Arial"/>
                <a:cs typeface="Arial"/>
              </a:rPr>
              <a:t> to a </a:t>
            </a:r>
            <a:r>
              <a:rPr sz="1050" spc="-10" dirty="0">
                <a:latin typeface="Arial"/>
                <a:cs typeface="Arial"/>
              </a:rPr>
              <a:t>partial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retrieve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9208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279515" cy="8235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b="1" spc="-10" dirty="0">
                <a:latin typeface="Arial"/>
                <a:cs typeface="Arial"/>
              </a:rPr>
              <a:t>Find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Unused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built-in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GUI </a:t>
            </a:r>
            <a:r>
              <a:rPr sz="1050" spc="-10" dirty="0">
                <a:latin typeface="Arial"/>
                <a:cs typeface="Arial"/>
              </a:rPr>
              <a:t>tool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administrators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help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unused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Find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Unused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 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results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pop-up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window.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unused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Unused 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pop-up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window.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removes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selected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FortiManager’s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9446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5952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Similar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Find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Unused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Find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Duplicate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searches </a:t>
            </a:r>
            <a:r>
              <a:rPr sz="1050" spc="-10" dirty="0">
                <a:latin typeface="Arial"/>
                <a:cs typeface="Arial"/>
              </a:rPr>
              <a:t>FortiManager’s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duplicate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assigned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them. 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 </a:t>
            </a:r>
            <a:r>
              <a:rPr sz="1050" spc="-10" dirty="0">
                <a:latin typeface="Arial"/>
                <a:cs typeface="Arial"/>
              </a:rPr>
              <a:t>the tool </a:t>
            </a:r>
            <a:r>
              <a:rPr sz="1050" spc="-5" dirty="0">
                <a:latin typeface="Arial"/>
                <a:cs typeface="Arial"/>
              </a:rPr>
              <a:t>found </a:t>
            </a:r>
            <a:r>
              <a:rPr sz="1050" spc="-10" dirty="0">
                <a:latin typeface="Arial"/>
                <a:cs typeface="Arial"/>
              </a:rPr>
              <a:t>that the address </a:t>
            </a:r>
            <a:r>
              <a:rPr sz="1050" spc="-5" dirty="0">
                <a:latin typeface="Arial"/>
                <a:cs typeface="Arial"/>
              </a:rPr>
              <a:t>objects </a:t>
            </a:r>
            <a:r>
              <a:rPr sz="1050" b="1" spc="-25" dirty="0">
                <a:latin typeface="Arial"/>
                <a:cs typeface="Arial"/>
              </a:rPr>
              <a:t>LAN</a:t>
            </a:r>
            <a:r>
              <a:rPr sz="1050" b="1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b="1" spc="-15" dirty="0">
                <a:latin typeface="Arial"/>
                <a:cs typeface="Arial"/>
              </a:rPr>
              <a:t>localLAN </a:t>
            </a:r>
            <a:r>
              <a:rPr sz="1050" spc="-10" dirty="0">
                <a:latin typeface="Arial"/>
                <a:cs typeface="Arial"/>
              </a:rPr>
              <a:t>have the </a:t>
            </a:r>
            <a:r>
              <a:rPr sz="1050" dirty="0">
                <a:latin typeface="Arial"/>
                <a:cs typeface="Arial"/>
              </a:rPr>
              <a:t>same </a:t>
            </a:r>
            <a:r>
              <a:rPr sz="1050" spc="-10" dirty="0">
                <a:latin typeface="Arial"/>
                <a:cs typeface="Arial"/>
              </a:rPr>
              <a:t>subnet. </a:t>
            </a:r>
            <a:r>
              <a:rPr sz="1050" spc="-5" dirty="0">
                <a:latin typeface="Arial"/>
                <a:cs typeface="Arial"/>
              </a:rPr>
              <a:t>After </a:t>
            </a:r>
            <a:r>
              <a:rPr sz="1050" spc="-10" dirty="0">
                <a:latin typeface="Arial"/>
                <a:cs typeface="Arial"/>
              </a:rPr>
              <a:t>duplicate 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found,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merge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needed.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12230" cy="4018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Check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recommendations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improvements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made—it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perform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 algorithm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evaluate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 on: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spcBef>
                <a:spcPts val="5"/>
              </a:spcBef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Source 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destination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Source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destination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address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Service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schedule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b="1" spc="-10" dirty="0">
                <a:latin typeface="Arial"/>
                <a:cs typeface="Arial"/>
              </a:rPr>
              <a:t>Policy Check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checks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Duplication,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identical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definitions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5" dirty="0">
                <a:latin typeface="Arial"/>
                <a:cs typeface="Arial"/>
              </a:rPr>
              <a:t>Shadowing,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object completely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shadows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Overlap,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partially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overlaps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type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ct val="100000"/>
              </a:lnSpc>
              <a:buChar char="•"/>
              <a:tabLst>
                <a:tab pos="192405" algn="l"/>
                <a:tab pos="193040" algn="l"/>
              </a:tabLst>
            </a:pPr>
            <a:r>
              <a:rPr sz="1050" spc="-10" dirty="0">
                <a:latin typeface="Arial"/>
                <a:cs typeface="Arial"/>
              </a:rPr>
              <a:t>Orphaning,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defined,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 </a:t>
            </a:r>
            <a:r>
              <a:rPr sz="1050" spc="-15" dirty="0">
                <a:latin typeface="Arial"/>
                <a:cs typeface="Arial"/>
              </a:rPr>
              <a:t>anywhere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To perform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then,</a:t>
            </a:r>
            <a:r>
              <a:rPr sz="1050" spc="-5" dirty="0">
                <a:latin typeface="Arial"/>
                <a:cs typeface="Arial"/>
              </a:rPr>
              <a:t>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drop-down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Check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Consistency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Check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dialog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box,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options:</a:t>
            </a:r>
            <a:endParaRPr sz="1050">
              <a:latin typeface="Arial"/>
              <a:cs typeface="Arial"/>
            </a:endParaRPr>
          </a:p>
          <a:p>
            <a:pPr marL="192405" marR="299720" indent="-180340">
              <a:lnSpc>
                <a:spcPts val="1250"/>
              </a:lnSpc>
              <a:spcBef>
                <a:spcPts val="50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Perform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Consistency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Check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 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consistency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conflicts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0" dirty="0">
                <a:latin typeface="Arial"/>
                <a:cs typeface="Arial"/>
              </a:rPr>
              <a:t> prevent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passing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traffic</a:t>
            </a:r>
            <a:endParaRPr sz="1050">
              <a:latin typeface="Arial"/>
              <a:cs typeface="Arial"/>
            </a:endParaRPr>
          </a:p>
          <a:p>
            <a:pPr marL="192405" marR="263525" indent="-180340">
              <a:lnSpc>
                <a:spcPts val="126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View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Last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Consistency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Check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Result</a:t>
            </a:r>
            <a:r>
              <a:rPr sz="1050" spc="-5" dirty="0">
                <a:latin typeface="Arial"/>
                <a:cs typeface="Arial"/>
              </a:rPr>
              <a:t>: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results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most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recent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consistency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Arial"/>
              <a:cs typeface="Arial"/>
            </a:endParaRPr>
          </a:p>
          <a:p>
            <a:pPr marL="12700" marR="26034">
              <a:lnSpc>
                <a:spcPct val="9950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2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1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source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destination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terms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-5" dirty="0">
                <a:latin typeface="Arial"/>
                <a:cs typeface="Arial"/>
              </a:rPr>
              <a:t> objects,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-5" dirty="0">
                <a:latin typeface="Arial"/>
                <a:cs typeface="Arial"/>
              </a:rPr>
              <a:t> different services.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combine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these </a:t>
            </a:r>
            <a:r>
              <a:rPr sz="1050" spc="-15" dirty="0">
                <a:latin typeface="Arial"/>
                <a:cs typeface="Arial"/>
              </a:rPr>
              <a:t>two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services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policy.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21082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important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recommendations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what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improvements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made—it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actually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3276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42710" cy="178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clone 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spc="-10" dirty="0">
                <a:latin typeface="Arial"/>
                <a:cs typeface="Arial"/>
              </a:rPr>
              <a:t>the 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then,</a:t>
            </a:r>
            <a:r>
              <a:rPr sz="1050" spc="-5" dirty="0">
                <a:latin typeface="Arial"/>
                <a:cs typeface="Arial"/>
              </a:rPr>
              <a:t> 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drop-down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Clone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Because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clone,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original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edit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this. Also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copy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to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package</a:t>
            </a:r>
            <a:r>
              <a:rPr sz="1050" spc="-15" dirty="0">
                <a:latin typeface="Arial"/>
                <a:cs typeface="Arial"/>
              </a:rPr>
              <a:t> within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20193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Local-FortiGate</a:t>
            </a:r>
            <a:r>
              <a:rPr sz="1050" b="1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cloned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named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Clone_of_Local-FortiGate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newly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10" dirty="0">
                <a:latin typeface="Arial"/>
                <a:cs typeface="Arial"/>
              </a:rPr>
              <a:t> 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Local-FortiGate</a:t>
            </a:r>
            <a:r>
              <a:rPr sz="1050" spc="-1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00965">
              <a:lnSpc>
                <a:spcPct val="100000"/>
              </a:lnSpc>
            </a:pPr>
            <a:r>
              <a:rPr sz="1050" b="1" spc="-10" dirty="0">
                <a:latin typeface="Arial"/>
                <a:cs typeface="Arial"/>
              </a:rPr>
              <a:t>Warning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point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more </a:t>
            </a:r>
            <a:r>
              <a:rPr sz="1050" spc="-10" dirty="0">
                <a:latin typeface="Arial"/>
                <a:cs typeface="Arial"/>
              </a:rPr>
              <a:t>than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target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increases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chance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user error.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381889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 </a:t>
            </a:r>
            <a:r>
              <a:rPr sz="1050" spc="-5" dirty="0">
                <a:latin typeface="Arial"/>
                <a:cs typeface="Arial"/>
              </a:rPr>
              <a:t>job!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object management.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examine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-10" dirty="0">
                <a:latin typeface="Arial"/>
                <a:cs typeface="Arial"/>
              </a:rPr>
              <a:t> and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wizards.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65875" cy="823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12700" marR="5080" algn="just">
              <a:lnSpc>
                <a:spcPct val="99500"/>
              </a:lnSpc>
            </a:pPr>
            <a:r>
              <a:rPr sz="1050" spc="-10" dirty="0">
                <a:latin typeface="Arial"/>
                <a:cs typeface="Arial"/>
              </a:rPr>
              <a:t>Now that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understand the options </a:t>
            </a:r>
            <a:r>
              <a:rPr sz="1050" spc="-5" dirty="0">
                <a:latin typeface="Arial"/>
                <a:cs typeface="Arial"/>
              </a:rPr>
              <a:t>for configuring </a:t>
            </a:r>
            <a:r>
              <a:rPr sz="1050" spc="-10" dirty="0">
                <a:latin typeface="Arial"/>
                <a:cs typeface="Arial"/>
              </a:rPr>
              <a:t>and managing firewall policies on the Policies </a:t>
            </a:r>
            <a:r>
              <a:rPr sz="1050" spc="-5" dirty="0">
                <a:latin typeface="Arial"/>
                <a:cs typeface="Arial"/>
              </a:rPr>
              <a:t>&amp; Objects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pane, now </a:t>
            </a:r>
            <a:r>
              <a:rPr sz="1050" spc="-15" dirty="0">
                <a:latin typeface="Arial"/>
                <a:cs typeface="Arial"/>
              </a:rPr>
              <a:t>you will </a:t>
            </a:r>
            <a:r>
              <a:rPr sz="1050" spc="-10" dirty="0">
                <a:latin typeface="Arial"/>
                <a:cs typeface="Arial"/>
              </a:rPr>
              <a:t>examine the </a:t>
            </a:r>
            <a:r>
              <a:rPr sz="1050" b="1" spc="-10" dirty="0">
                <a:latin typeface="Arial"/>
                <a:cs typeface="Arial"/>
              </a:rPr>
              <a:t>Import Policy </a:t>
            </a:r>
            <a:r>
              <a:rPr sz="1050" spc="-15" dirty="0">
                <a:latin typeface="Arial"/>
                <a:cs typeface="Arial"/>
              </a:rPr>
              <a:t>wizard </a:t>
            </a:r>
            <a:r>
              <a:rPr sz="1050" spc="-10" dirty="0">
                <a:latin typeface="Arial"/>
                <a:cs typeface="Arial"/>
              </a:rPr>
              <a:t>and the </a:t>
            </a:r>
            <a:r>
              <a:rPr sz="1050" b="1" spc="-10" dirty="0">
                <a:latin typeface="Arial"/>
                <a:cs typeface="Arial"/>
              </a:rPr>
              <a:t>Install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spc="-5" dirty="0">
                <a:latin typeface="Arial"/>
                <a:cs typeface="Arial"/>
              </a:rPr>
              <a:t>, </a:t>
            </a:r>
            <a:r>
              <a:rPr sz="1050" spc="-10" dirty="0">
                <a:latin typeface="Arial"/>
                <a:cs typeface="Arial"/>
              </a:rPr>
              <a:t>which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use to manage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89714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7475" cy="3060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 </a:t>
            </a:r>
            <a:r>
              <a:rPr sz="1050" spc="-10" dirty="0">
                <a:latin typeface="Arial"/>
                <a:cs typeface="Arial"/>
              </a:rPr>
              <a:t>every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retrieve,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auto-update,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operation,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stores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illustration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package: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Imported: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successfully imported 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Installed: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5" dirty="0">
                <a:latin typeface="Arial"/>
                <a:cs typeface="Arial"/>
              </a:rPr>
              <a:t> was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 </a:t>
            </a:r>
            <a:r>
              <a:rPr sz="1050" spc="-10" dirty="0">
                <a:latin typeface="Arial"/>
                <a:cs typeface="Arial"/>
              </a:rPr>
              <a:t>device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ct val="100000"/>
              </a:lnSpc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Never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Installed: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never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hence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 </a:t>
            </a:r>
            <a:r>
              <a:rPr sz="1050" spc="-15" dirty="0">
                <a:latin typeface="Arial"/>
                <a:cs typeface="Arial"/>
              </a:rPr>
              <a:t>was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never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imported 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endParaRPr sz="1050">
              <a:latin typeface="Arial"/>
              <a:cs typeface="Arial"/>
            </a:endParaRPr>
          </a:p>
          <a:p>
            <a:pPr marL="198120" marR="97790" indent="-186055">
              <a:lnSpc>
                <a:spcPct val="100000"/>
              </a:lnSpc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Modified: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yet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pushed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device</a:t>
            </a:r>
            <a:endParaRPr sz="1050">
              <a:latin typeface="Arial"/>
              <a:cs typeface="Arial"/>
            </a:endParaRPr>
          </a:p>
          <a:p>
            <a:pPr marL="198120" marR="105410" indent="-186055">
              <a:lnSpc>
                <a:spcPts val="1260"/>
              </a:lnSpc>
              <a:spcBef>
                <a:spcPts val="30"/>
              </a:spcBef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Out-of-sync:</a:t>
            </a:r>
            <a:r>
              <a:rPr sz="1050" b="1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latest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latest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made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previous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partial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failure.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-5" dirty="0">
                <a:latin typeface="Arial"/>
                <a:cs typeface="Arial"/>
              </a:rPr>
              <a:t> perform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retrieve,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import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 marL="198120" marR="125730" indent="-186055">
              <a:lnSpc>
                <a:spcPts val="1260"/>
              </a:lnSpc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10" dirty="0">
                <a:latin typeface="Arial"/>
                <a:cs typeface="Arial"/>
              </a:rPr>
              <a:t>Conflict:</a:t>
            </a:r>
            <a:r>
              <a:rPr sz="1050" b="1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10" dirty="0">
                <a:latin typeface="Arial"/>
                <a:cs typeface="Arial"/>
              </a:rPr>
              <a:t> policy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made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enters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conflict state.</a:t>
            </a:r>
            <a:endParaRPr sz="1050">
              <a:latin typeface="Arial"/>
              <a:cs typeface="Arial"/>
            </a:endParaRPr>
          </a:p>
          <a:p>
            <a:pPr marL="198120" marR="271145">
              <a:lnSpc>
                <a:spcPts val="125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Depending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either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 marL="198120" indent="-186055">
              <a:lnSpc>
                <a:spcPts val="1220"/>
              </a:lnSpc>
              <a:buFont typeface="Arial"/>
              <a:buChar char="•"/>
              <a:tabLst>
                <a:tab pos="198120" algn="l"/>
                <a:tab pos="198755" algn="l"/>
              </a:tabLst>
            </a:pPr>
            <a:r>
              <a:rPr sz="1050" b="1" spc="-5" dirty="0">
                <a:latin typeface="Arial"/>
                <a:cs typeface="Arial"/>
              </a:rPr>
              <a:t>Unknown: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unable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determine</a:t>
            </a:r>
            <a:r>
              <a:rPr sz="1050" spc="-10" dirty="0">
                <a:latin typeface="Arial"/>
                <a:cs typeface="Arial"/>
              </a:rPr>
              <a:t> the 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status.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resolve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most</a:t>
            </a:r>
            <a:r>
              <a:rPr sz="1050" spc="-10" dirty="0">
                <a:latin typeface="Arial"/>
                <a:cs typeface="Arial"/>
              </a:rPr>
              <a:t> 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issues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importing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33967"/>
            <a:ext cx="6417945" cy="67246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screen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capture at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top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output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diagnose</a:t>
            </a:r>
            <a:r>
              <a:rPr sz="1050" spc="4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dvm</a:t>
            </a:r>
            <a:r>
              <a:rPr sz="1050" spc="1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device</a:t>
            </a:r>
            <a:r>
              <a:rPr sz="1050" spc="30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list,</a:t>
            </a:r>
            <a:r>
              <a:rPr sz="1050" spc="1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policy </a:t>
            </a:r>
            <a:r>
              <a:rPr sz="1050" spc="-5" dirty="0">
                <a:latin typeface="Arial"/>
                <a:cs typeface="Arial"/>
              </a:rPr>
              <a:t>package is </a:t>
            </a:r>
            <a:r>
              <a:rPr sz="1050" spc="-10" dirty="0">
                <a:latin typeface="Courier New"/>
                <a:cs typeface="Courier New"/>
              </a:rPr>
              <a:t>modified </a:t>
            </a:r>
            <a:r>
              <a:rPr sz="1050" spc="-15" dirty="0">
                <a:latin typeface="Arial"/>
                <a:cs typeface="Arial"/>
              </a:rPr>
              <a:t>while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config </a:t>
            </a:r>
            <a:r>
              <a:rPr sz="1050" spc="-10" dirty="0">
                <a:latin typeface="Arial"/>
                <a:cs typeface="Arial"/>
              </a:rPr>
              <a:t>status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Courier New"/>
                <a:cs typeface="Courier New"/>
              </a:rPr>
              <a:t>in sync</a:t>
            </a:r>
            <a:r>
              <a:rPr sz="1050" spc="-10" dirty="0">
                <a:latin typeface="Arial"/>
                <a:cs typeface="Arial"/>
              </a:rPr>
              <a:t>. </a:t>
            </a:r>
            <a:r>
              <a:rPr sz="1050" spc="-5" dirty="0">
                <a:latin typeface="Arial"/>
                <a:cs typeface="Arial"/>
              </a:rPr>
              <a:t>This </a:t>
            </a:r>
            <a:r>
              <a:rPr sz="1050" spc="-10" dirty="0">
                <a:latin typeface="Arial"/>
                <a:cs typeface="Arial"/>
              </a:rPr>
              <a:t>indicates that only the policy </a:t>
            </a:r>
            <a:r>
              <a:rPr sz="1050" spc="-5" dirty="0">
                <a:latin typeface="Arial"/>
                <a:cs typeface="Arial"/>
              </a:rPr>
              <a:t> package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modified, </a:t>
            </a:r>
            <a:r>
              <a:rPr sz="1050" spc="-10" dirty="0">
                <a:latin typeface="Arial"/>
                <a:cs typeface="Arial"/>
              </a:rPr>
              <a:t>not the 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level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-10" dirty="0">
                <a:latin typeface="Arial"/>
                <a:cs typeface="Arial"/>
              </a:rPr>
              <a:t> available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</a:t>
            </a:r>
            <a:r>
              <a:rPr sz="1050" spc="-5" dirty="0">
                <a:latin typeface="Arial"/>
                <a:cs typeface="Arial"/>
              </a:rPr>
              <a:t>GUI,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screen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capture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bottom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54775" cy="146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747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It 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common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already.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guides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 through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When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device,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interfere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other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</a:t>
            </a:r>
            <a:r>
              <a:rPr sz="1050" spc="-10" dirty="0">
                <a:latin typeface="Arial"/>
                <a:cs typeface="Arial"/>
              </a:rPr>
              <a:t> However,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 to,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performing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import.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unregistered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promoting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next</a:t>
            </a:r>
            <a:r>
              <a:rPr sz="1050" spc="-5" dirty="0">
                <a:latin typeface="Arial"/>
                <a:cs typeface="Arial"/>
              </a:rPr>
              <a:t> few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slides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guides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through.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4935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On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pane,</a:t>
            </a:r>
            <a:r>
              <a:rPr sz="1050" spc="-5" dirty="0">
                <a:latin typeface="Arial"/>
                <a:cs typeface="Arial"/>
              </a:rPr>
              <a:t> click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managed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dashboard.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see </a:t>
            </a:r>
            <a:r>
              <a:rPr sz="1050" spc="-10" dirty="0">
                <a:latin typeface="Arial"/>
                <a:cs typeface="Arial"/>
              </a:rPr>
              <a:t>the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b="1" spc="-15" dirty="0">
                <a:latin typeface="Arial"/>
                <a:cs typeface="Arial"/>
              </a:rPr>
              <a:t>Sync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field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Configuration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widget.</a:t>
            </a:r>
            <a:endParaRPr sz="1050">
              <a:latin typeface="Arial"/>
              <a:cs typeface="Arial"/>
            </a:endParaRPr>
          </a:p>
          <a:p>
            <a:pPr marL="12700" marR="172085">
              <a:lnSpc>
                <a:spcPts val="1250"/>
              </a:lnSpc>
              <a:spcBef>
                <a:spcPts val="50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Sync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compares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three </a:t>
            </a:r>
            <a:r>
              <a:rPr sz="1050" spc="-5" dirty="0">
                <a:latin typeface="Arial"/>
                <a:cs typeface="Arial"/>
              </a:rPr>
              <a:t>possible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sync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statuses:</a:t>
            </a:r>
            <a:endParaRPr sz="1050">
              <a:latin typeface="Arial"/>
              <a:cs typeface="Arial"/>
            </a:endParaRPr>
          </a:p>
          <a:p>
            <a:pPr marL="192405" marR="673735" indent="-180340">
              <a:lnSpc>
                <a:spcPts val="126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Synchronized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current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(whether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retrieve)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synchronized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running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FortiGate.</a:t>
            </a:r>
            <a:endParaRPr sz="1050">
              <a:latin typeface="Arial"/>
              <a:cs typeface="Arial"/>
            </a:endParaRPr>
          </a:p>
          <a:p>
            <a:pPr marL="192405" marR="104775" indent="-180340">
              <a:lnSpc>
                <a:spcPts val="126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Out-of-sync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</a:t>
            </a:r>
            <a:r>
              <a:rPr sz="1050" spc="-10" dirty="0">
                <a:latin typeface="Arial"/>
                <a:cs typeface="Arial"/>
              </a:rPr>
              <a:t> 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running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caused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updated.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0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5" dirty="0">
                <a:latin typeface="Arial"/>
                <a:cs typeface="Arial"/>
              </a:rPr>
              <a:t>Unknown</a:t>
            </a:r>
            <a:r>
              <a:rPr sz="1050" spc="-5" dirty="0">
                <a:latin typeface="Arial"/>
                <a:cs typeface="Arial"/>
              </a:rPr>
              <a:t>: The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detect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history)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currently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running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39535" cy="4018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160">
              <a:lnSpc>
                <a:spcPct val="998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The first step in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Interface </a:t>
            </a:r>
            <a:r>
              <a:rPr sz="1050" b="1" spc="-5" dirty="0">
                <a:latin typeface="Arial"/>
                <a:cs typeface="Arial"/>
              </a:rPr>
              <a:t>Map</a:t>
            </a:r>
            <a:r>
              <a:rPr sz="1050" spc="-5" dirty="0">
                <a:latin typeface="Arial"/>
                <a:cs typeface="Arial"/>
              </a:rPr>
              <a:t>. </a:t>
            </a:r>
            <a:r>
              <a:rPr sz="1050" spc="-10" dirty="0">
                <a:latin typeface="Arial"/>
                <a:cs typeface="Arial"/>
              </a:rPr>
              <a:t>By default, </a:t>
            </a:r>
            <a:r>
              <a:rPr sz="1050" spc="-5" dirty="0">
                <a:latin typeface="Arial"/>
                <a:cs typeface="Arial"/>
              </a:rPr>
              <a:t>interface </a:t>
            </a:r>
            <a:r>
              <a:rPr sz="1050" spc="-10" dirty="0">
                <a:latin typeface="Arial"/>
                <a:cs typeface="Arial"/>
              </a:rPr>
              <a:t>mappings exist </a:t>
            </a:r>
            <a:r>
              <a:rPr sz="1050" spc="-5" dirty="0">
                <a:latin typeface="Arial"/>
                <a:cs typeface="Arial"/>
              </a:rPr>
              <a:t>for interfaces configured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interfaces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referenced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packages.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rename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 </a:t>
            </a:r>
            <a:r>
              <a:rPr sz="1050" spc="-5" dirty="0">
                <a:latin typeface="Arial"/>
                <a:cs typeface="Arial"/>
              </a:rPr>
              <a:t>interface mapping in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5" dirty="0">
                <a:latin typeface="Arial"/>
                <a:cs typeface="Arial"/>
              </a:rPr>
              <a:t>wizard.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 example shown on this </a:t>
            </a:r>
            <a:r>
              <a:rPr sz="1050" spc="-5" dirty="0">
                <a:latin typeface="Arial"/>
                <a:cs typeface="Arial"/>
              </a:rPr>
              <a:t>slide, </a:t>
            </a:r>
            <a:r>
              <a:rPr sz="1050" b="1" spc="-10" dirty="0">
                <a:latin typeface="Courier New"/>
                <a:cs typeface="Courier New"/>
              </a:rPr>
              <a:t>port1 </a:t>
            </a:r>
            <a:r>
              <a:rPr sz="1050" spc="-10" dirty="0">
                <a:latin typeface="Courier New"/>
                <a:cs typeface="Courier New"/>
              </a:rPr>
              <a:t>is renamed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Courier New"/>
                <a:cs typeface="Courier New"/>
              </a:rPr>
              <a:t>External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b="1" spc="-10" dirty="0">
                <a:latin typeface="Courier New"/>
                <a:cs typeface="Courier New"/>
              </a:rPr>
              <a:t>port3 is </a:t>
            </a:r>
            <a:r>
              <a:rPr sz="1050" spc="-10" dirty="0">
                <a:latin typeface="Courier New"/>
                <a:cs typeface="Courier New"/>
              </a:rPr>
              <a:t>renamed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b="1" spc="-10" dirty="0">
                <a:latin typeface="Courier New"/>
                <a:cs typeface="Courier New"/>
              </a:rPr>
              <a:t>Internal</a:t>
            </a:r>
            <a:r>
              <a:rPr sz="1050" spc="-10" dirty="0">
                <a:latin typeface="Arial"/>
                <a:cs typeface="Arial"/>
              </a:rPr>
              <a:t>. Policies on the </a:t>
            </a:r>
            <a:r>
              <a:rPr sz="1050" b="1" spc="-10" dirty="0">
                <a:latin typeface="Arial"/>
                <a:cs typeface="Arial"/>
              </a:rPr>
              <a:t>Local-FortiGate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on </a:t>
            </a:r>
            <a:r>
              <a:rPr sz="1050" b="1" spc="-10" dirty="0">
                <a:latin typeface="Courier New"/>
                <a:cs typeface="Courier New"/>
              </a:rPr>
              <a:t>port1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Courier New"/>
                <a:cs typeface="Courier New"/>
              </a:rPr>
              <a:t>port3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referenced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Courier New"/>
                <a:cs typeface="Courier New"/>
              </a:rPr>
              <a:t>External</a:t>
            </a:r>
            <a:r>
              <a:rPr sz="1050" b="1" spc="-30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Courier New"/>
                <a:cs typeface="Courier New"/>
              </a:rPr>
              <a:t>Internal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20" dirty="0">
                <a:latin typeface="Arial"/>
                <a:cs typeface="Arial"/>
              </a:rPr>
              <a:t>Add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mappings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for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all unused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interfaces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</a:t>
            </a:r>
            <a:r>
              <a:rPr sz="1050" spc="-10" dirty="0">
                <a:latin typeface="Arial"/>
                <a:cs typeface="Arial"/>
              </a:rPr>
              <a:t> box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selected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automatic </a:t>
            </a:r>
            <a:r>
              <a:rPr sz="1050" spc="-5" dirty="0">
                <a:latin typeface="Arial"/>
                <a:cs typeface="Arial"/>
              </a:rPr>
              <a:t> mapping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the new</a:t>
            </a:r>
            <a:r>
              <a:rPr sz="1050" spc="-5" dirty="0">
                <a:latin typeface="Arial"/>
                <a:cs typeface="Arial"/>
              </a:rPr>
              <a:t> interface.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0">
              <a:lnSpc>
                <a:spcPct val="998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next</a:t>
            </a:r>
            <a:r>
              <a:rPr sz="1050" spc="-5" dirty="0">
                <a:latin typeface="Arial"/>
                <a:cs typeface="Arial"/>
              </a:rPr>
              <a:t> step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-5" dirty="0">
                <a:latin typeface="Arial"/>
                <a:cs typeface="Arial"/>
              </a:rPr>
              <a:t> In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step,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performs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search to find </a:t>
            </a:r>
            <a:r>
              <a:rPr sz="1050" spc="-10" dirty="0">
                <a:latin typeface="Arial"/>
                <a:cs typeface="Arial"/>
              </a:rPr>
              <a:t>all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preparation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FortiManager’s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chose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policies,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specific</a:t>
            </a:r>
            <a:r>
              <a:rPr sz="1050" spc="-10" dirty="0">
                <a:latin typeface="Arial"/>
                <a:cs typeface="Arial"/>
              </a:rPr>
              <a:t> 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import. 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 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later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 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10" dirty="0">
                <a:latin typeface="Arial"/>
                <a:cs typeface="Arial"/>
              </a:rPr>
              <a:t> FortiManager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 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those</a:t>
            </a:r>
            <a:r>
              <a:rPr sz="1050" spc="-10" dirty="0">
                <a:latin typeface="Arial"/>
                <a:cs typeface="Arial"/>
              </a:rPr>
              <a:t> policies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99800"/>
              </a:lnSpc>
            </a:pPr>
            <a:r>
              <a:rPr sz="1050" spc="-5" dirty="0">
                <a:latin typeface="Arial"/>
                <a:cs typeface="Arial"/>
              </a:rPr>
              <a:t>Also,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</a:t>
            </a:r>
            <a:r>
              <a:rPr sz="1050" spc="-15" dirty="0">
                <a:latin typeface="Arial"/>
                <a:cs typeface="Arial"/>
              </a:rPr>
              <a:t> whether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objects referenced</a:t>
            </a:r>
            <a:r>
              <a:rPr sz="1050" spc="-10" dirty="0">
                <a:latin typeface="Arial"/>
                <a:cs typeface="Arial"/>
              </a:rPr>
              <a:t> 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current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policies.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Regardless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5" dirty="0">
                <a:latin typeface="Arial"/>
                <a:cs typeface="Arial"/>
              </a:rPr>
              <a:t>whether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import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policy-dependent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objects,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orphan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(unused)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tied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next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installation.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But</a:t>
            </a:r>
            <a:r>
              <a:rPr sz="1050" spc="-5" dirty="0">
                <a:latin typeface="Arial"/>
                <a:cs typeface="Arial"/>
              </a:rPr>
              <a:t> 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 to 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objects,</a:t>
            </a:r>
            <a:r>
              <a:rPr sz="1050" spc="-10" dirty="0">
                <a:latin typeface="Arial"/>
                <a:cs typeface="Arial"/>
              </a:rPr>
              <a:t> then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system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unused</a:t>
            </a:r>
            <a:r>
              <a:rPr sz="1050" spc="-5" dirty="0">
                <a:latin typeface="Arial"/>
                <a:cs typeface="Arial"/>
              </a:rPr>
              <a:t> objects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later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-5" dirty="0">
                <a:latin typeface="Arial"/>
                <a:cs typeface="Arial"/>
              </a:rPr>
              <a:t> referencing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the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10" dirty="0">
                <a:latin typeface="Arial"/>
                <a:cs typeface="Arial"/>
              </a:rPr>
              <a:t> devices.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23520">
              <a:lnSpc>
                <a:spcPct val="100000"/>
              </a:lnSpc>
            </a:pPr>
            <a:r>
              <a:rPr sz="1050" spc="-10" dirty="0">
                <a:latin typeface="Arial"/>
                <a:cs typeface="Arial"/>
              </a:rPr>
              <a:t>By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default,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All</a:t>
            </a:r>
            <a:r>
              <a:rPr sz="1050" b="1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only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dependent</a:t>
            </a:r>
            <a:r>
              <a:rPr sz="1050" b="1" spc="4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selected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 </a:t>
            </a:r>
            <a:r>
              <a:rPr sz="1050" b="1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wizard.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word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caution,</a:t>
            </a:r>
            <a:r>
              <a:rPr sz="1050" spc="-5" dirty="0">
                <a:latin typeface="Arial"/>
                <a:cs typeface="Arial"/>
              </a:rPr>
              <a:t> if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managing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select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all </a:t>
            </a:r>
            <a:r>
              <a:rPr sz="1050" b="1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object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become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</a:t>
            </a:r>
            <a:r>
              <a:rPr sz="1050" spc="-5" dirty="0">
                <a:latin typeface="Arial"/>
                <a:cs typeface="Arial"/>
              </a:rPr>
              <a:t> full of </a:t>
            </a:r>
            <a:r>
              <a:rPr sz="1050" spc="-10" dirty="0">
                <a:latin typeface="Arial"/>
                <a:cs typeface="Arial"/>
              </a:rPr>
              <a:t>unused</a:t>
            </a:r>
            <a:r>
              <a:rPr sz="1050" spc="-5" dirty="0">
                <a:latin typeface="Arial"/>
                <a:cs typeface="Arial"/>
              </a:rPr>
              <a:t> objects,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overwhelming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administrator.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33185" cy="177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7399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Summary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Download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Import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Report</a:t>
            </a:r>
            <a:r>
              <a:rPr sz="1050" spc="-5" dirty="0">
                <a:latin typeface="Arial"/>
                <a:cs typeface="Arial"/>
              </a:rPr>
              <a:t>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15" dirty="0">
                <a:latin typeface="Arial"/>
                <a:cs typeface="Arial"/>
              </a:rPr>
              <a:t>download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import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page.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 text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editor.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As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best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practice,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download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8300"/>
              </a:lnSpc>
            </a:pPr>
            <a:r>
              <a:rPr sz="1050" spc="-5" dirty="0">
                <a:latin typeface="Arial"/>
                <a:cs typeface="Arial"/>
              </a:rPr>
              <a:t>The 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 </a:t>
            </a:r>
            <a:r>
              <a:rPr sz="1050" spc="-10" dirty="0">
                <a:latin typeface="Arial"/>
                <a:cs typeface="Arial"/>
              </a:rPr>
              <a:t>about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name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FortiManager,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package name.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report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information,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objects.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referred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DUPLICATE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existing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changed,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update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previous</a:t>
            </a:r>
            <a:r>
              <a:rPr sz="1050" spc="25" dirty="0">
                <a:latin typeface="Courier New"/>
                <a:cs typeface="Courier New"/>
              </a:rPr>
              <a:t> </a:t>
            </a:r>
            <a:r>
              <a:rPr sz="1050" spc="-10" dirty="0">
                <a:latin typeface="Courier New"/>
                <a:cs typeface="Courier New"/>
              </a:rPr>
              <a:t>object</a:t>
            </a:r>
            <a:r>
              <a:rPr sz="1050" spc="-315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import </a:t>
            </a:r>
            <a:r>
              <a:rPr sz="1050" spc="-10" dirty="0">
                <a:latin typeface="Arial"/>
                <a:cs typeface="Arial"/>
              </a:rPr>
              <a:t>report.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17945" cy="146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flagged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There 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ways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launch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spc="-5" dirty="0">
                <a:latin typeface="Arial"/>
                <a:cs typeface="Arial"/>
              </a:rPr>
              <a:t>: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 </a:t>
            </a:r>
            <a:r>
              <a:rPr sz="1050" b="1" spc="-27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Policy </a:t>
            </a:r>
            <a:r>
              <a:rPr sz="1050" b="1" spc="-5" dirty="0">
                <a:latin typeface="Arial"/>
                <a:cs typeface="Arial"/>
              </a:rPr>
              <a:t>&amp;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pane.</a:t>
            </a:r>
            <a:r>
              <a:rPr sz="1050" spc="-5" dirty="0">
                <a:latin typeface="Arial"/>
                <a:cs typeface="Arial"/>
              </a:rPr>
              <a:t> 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make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sure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drop-down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 marR="9779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installing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spc="-5" dirty="0">
                <a:latin typeface="Arial"/>
                <a:cs typeface="Arial"/>
              </a:rPr>
              <a:t>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items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complete,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5" dirty="0">
                <a:latin typeface="Arial"/>
                <a:cs typeface="Arial"/>
              </a:rPr>
              <a:t>sync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 from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Installed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(</a:t>
            </a:r>
            <a:r>
              <a:rPr sz="1050" b="1" spc="-10" dirty="0">
                <a:latin typeface="Arial"/>
                <a:cs typeface="Arial"/>
              </a:rPr>
              <a:t>Synchronized</a:t>
            </a:r>
            <a:r>
              <a:rPr sz="1050" spc="-10" dirty="0">
                <a:latin typeface="Arial"/>
                <a:cs typeface="Arial"/>
              </a:rPr>
              <a:t>).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57950" cy="194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0655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Package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&amp;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b="1" spc="1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Wizard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pending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displayed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this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snapshot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entire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 to </a:t>
            </a:r>
            <a:r>
              <a:rPr sz="1050" spc="-10" dirty="0">
                <a:latin typeface="Arial"/>
                <a:cs typeface="Arial"/>
              </a:rPr>
              <a:t>this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also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Schedule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specify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time 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install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latest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changes.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55904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next</a:t>
            </a:r>
            <a:r>
              <a:rPr sz="1050" spc="-5" dirty="0">
                <a:latin typeface="Arial"/>
                <a:cs typeface="Arial"/>
              </a:rPr>
              <a:t> step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Selection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step,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displays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selected 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target</a:t>
            </a:r>
            <a:r>
              <a:rPr sz="1050" spc="-5" dirty="0">
                <a:latin typeface="Arial"/>
                <a:cs typeface="Arial"/>
              </a:rPr>
              <a:t> 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94463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388735" cy="258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70180" algn="just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spc="-10" dirty="0">
                <a:latin typeface="Arial"/>
                <a:cs typeface="Arial"/>
              </a:rPr>
              <a:t>next </a:t>
            </a:r>
            <a:r>
              <a:rPr sz="1050" spc="-5" dirty="0">
                <a:latin typeface="Arial"/>
                <a:cs typeface="Arial"/>
              </a:rPr>
              <a:t>step in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5" dirty="0">
                <a:latin typeface="Arial"/>
                <a:cs typeface="Arial"/>
              </a:rPr>
              <a:t>wizard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10" dirty="0">
                <a:latin typeface="Arial"/>
                <a:cs typeface="Arial"/>
              </a:rPr>
              <a:t>validation.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this </a:t>
            </a:r>
            <a:r>
              <a:rPr sz="1050" spc="-5" dirty="0">
                <a:latin typeface="Arial"/>
                <a:cs typeface="Arial"/>
              </a:rPr>
              <a:t>step,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5" dirty="0">
                <a:latin typeface="Arial"/>
                <a:cs typeface="Arial"/>
              </a:rPr>
              <a:t>wizard </a:t>
            </a:r>
            <a:r>
              <a:rPr sz="1050" spc="-5" dirty="0">
                <a:latin typeface="Arial"/>
                <a:cs typeface="Arial"/>
              </a:rPr>
              <a:t>checks </a:t>
            </a:r>
            <a:r>
              <a:rPr sz="1050" spc="-10" dirty="0">
                <a:latin typeface="Arial"/>
                <a:cs typeface="Arial"/>
              </a:rPr>
              <a:t>that the policy </a:t>
            </a:r>
            <a:r>
              <a:rPr sz="1050" spc="-5" dirty="0">
                <a:latin typeface="Arial"/>
                <a:cs typeface="Arial"/>
              </a:rPr>
              <a:t>package selected is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suitable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the installation targets </a:t>
            </a:r>
            <a:r>
              <a:rPr sz="1050" spc="-5" dirty="0">
                <a:latin typeface="Arial"/>
                <a:cs typeface="Arial"/>
              </a:rPr>
              <a:t>selected, such </a:t>
            </a:r>
            <a:r>
              <a:rPr sz="1050" spc="-10" dirty="0">
                <a:latin typeface="Arial"/>
                <a:cs typeface="Arial"/>
              </a:rPr>
              <a:t>as </a:t>
            </a:r>
            <a:r>
              <a:rPr sz="1050" spc="-15" dirty="0">
                <a:latin typeface="Arial"/>
                <a:cs typeface="Arial"/>
              </a:rPr>
              <a:t>whether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interface mapping reference in </a:t>
            </a:r>
            <a:r>
              <a:rPr sz="1050" spc="-10" dirty="0">
                <a:latin typeface="Arial"/>
                <a:cs typeface="Arial"/>
              </a:rPr>
              <a:t>the policy </a:t>
            </a:r>
            <a:r>
              <a:rPr sz="1050" spc="-5" dirty="0">
                <a:latin typeface="Arial"/>
                <a:cs typeface="Arial"/>
              </a:rPr>
              <a:t> package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spc="-10" dirty="0">
                <a:latin typeface="Arial"/>
                <a:cs typeface="Arial"/>
              </a:rPr>
              <a:t>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installation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targets. 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validation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fails,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stop.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latin typeface="Arial"/>
                <a:cs typeface="Arial"/>
              </a:rPr>
              <a:t>Before</a:t>
            </a:r>
            <a:r>
              <a:rPr sz="1050" spc="-5" dirty="0">
                <a:latin typeface="Arial"/>
                <a:cs typeface="Arial"/>
              </a:rPr>
              <a:t> performing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best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practice,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always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preview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verify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 </a:t>
            </a:r>
            <a:r>
              <a:rPr sz="1050" spc="-5" dirty="0">
                <a:latin typeface="Arial"/>
                <a:cs typeface="Arial"/>
              </a:rPr>
              <a:t> committed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FortiGate.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 see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many changes,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 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been</a:t>
            </a:r>
            <a:r>
              <a:rPr sz="1050" spc="-5" dirty="0">
                <a:latin typeface="Arial"/>
                <a:cs typeface="Arial"/>
              </a:rPr>
              <a:t> renamed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process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unused</a:t>
            </a:r>
            <a:r>
              <a:rPr sz="1050" spc="-5" dirty="0">
                <a:latin typeface="Arial"/>
                <a:cs typeface="Arial"/>
              </a:rPr>
              <a:t> objects removed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 don’t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proceed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cancel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step 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Arial"/>
                <a:cs typeface="Arial"/>
              </a:rPr>
              <a:t>The last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step 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actual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lists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errors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warnings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occur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during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appear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well.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fails,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stage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failed.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check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successful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too.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225425">
              <a:lnSpc>
                <a:spcPts val="1250"/>
              </a:lnSpc>
            </a:pP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example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successfully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 </a:t>
            </a:r>
            <a:r>
              <a:rPr sz="1050" spc="-5" dirty="0">
                <a:latin typeface="Arial"/>
                <a:cs typeface="Arial"/>
              </a:rPr>
              <a:t>created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0651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also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b="1" spc="-10" dirty="0">
                <a:latin typeface="Arial"/>
                <a:cs typeface="Arial"/>
              </a:rPr>
              <a:t>Re-install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re-installation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except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 </a:t>
            </a:r>
            <a:r>
              <a:rPr sz="1050" spc="-10" dirty="0">
                <a:latin typeface="Arial"/>
                <a:cs typeface="Arial"/>
              </a:rPr>
              <a:t>no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prompts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provides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ability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managed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Re-install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selected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targets.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01435" cy="663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5" dirty="0">
                <a:latin typeface="Arial"/>
                <a:cs typeface="Arial"/>
              </a:rPr>
              <a:t> job!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management,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well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install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wizards.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examine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versions.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53847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3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affect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&amp; Objects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configurations.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4334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saves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locally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50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create a</a:t>
            </a:r>
            <a:r>
              <a:rPr sz="1050" spc="-10" dirty="0">
                <a:latin typeface="Arial"/>
                <a:cs typeface="Arial"/>
              </a:rPr>
              <a:t> 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differences</a:t>
            </a:r>
            <a:r>
              <a:rPr sz="1050" spc="-15" dirty="0">
                <a:latin typeface="Arial"/>
                <a:cs typeface="Arial"/>
              </a:rPr>
              <a:t> between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revisions,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specific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revision.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word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caution,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choose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revert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specific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revision,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revert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 on that revision.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b="1" spc="-10" dirty="0">
                <a:latin typeface="Arial"/>
                <a:cs typeface="Arial"/>
              </a:rPr>
              <a:t>Warning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Keep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mind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significantly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increase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size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backup.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308610">
              <a:lnSpc>
                <a:spcPts val="1250"/>
              </a:lnSpc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given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variables,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lock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individual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prevent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10" dirty="0">
                <a:latin typeface="Arial"/>
                <a:cs typeface="Arial"/>
              </a:rPr>
              <a:t>being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deleted.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Click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auto-deletion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settings.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394463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547003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5604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128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The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field 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found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Configuration</a:t>
            </a:r>
            <a:r>
              <a:rPr sz="1050" b="1" spc="6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and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Installation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widget. </a:t>
            </a:r>
            <a:r>
              <a:rPr sz="1050" spc="-5" dirty="0">
                <a:latin typeface="Arial"/>
                <a:cs typeface="Arial"/>
              </a:rPr>
              <a:t>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Settings</a:t>
            </a:r>
            <a:r>
              <a:rPr sz="1050" b="1" spc="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Status</a:t>
            </a:r>
            <a:r>
              <a:rPr sz="1050" b="1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indicates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three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statuses:</a:t>
            </a:r>
            <a:endParaRPr sz="1050">
              <a:latin typeface="Arial"/>
              <a:cs typeface="Arial"/>
            </a:endParaRPr>
          </a:p>
          <a:p>
            <a:pPr marL="192405" marR="5080" indent="-180340">
              <a:lnSpc>
                <a:spcPts val="1260"/>
              </a:lnSpc>
              <a:spcBef>
                <a:spcPts val="35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Unmodified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device-level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sync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current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history.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means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nothing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install.</a:t>
            </a:r>
            <a:endParaRPr sz="1050">
              <a:latin typeface="Arial"/>
              <a:cs typeface="Arial"/>
            </a:endParaRPr>
          </a:p>
          <a:p>
            <a:pPr marL="192405" marR="41910" indent="-180340">
              <a:lnSpc>
                <a:spcPts val="126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Device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Manager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is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settings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status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tagged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Modified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spc="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because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doesn’t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match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history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that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changes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-10" dirty="0">
                <a:latin typeface="Arial"/>
                <a:cs typeface="Arial"/>
              </a:rPr>
              <a:t> installed,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device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back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unmodified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state.</a:t>
            </a:r>
            <a:endParaRPr sz="1050">
              <a:latin typeface="Arial"/>
              <a:cs typeface="Arial"/>
            </a:endParaRPr>
          </a:p>
          <a:p>
            <a:pPr marL="192405" marR="309245" indent="-180340">
              <a:lnSpc>
                <a:spcPts val="1250"/>
              </a:lnSpc>
              <a:spcBef>
                <a:spcPts val="5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Auto-Updated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directly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device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999208" y="107327"/>
            <a:ext cx="23279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Device</a:t>
            </a:r>
            <a:r>
              <a:rPr sz="1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10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Configuration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7E7E7E"/>
                </a:solidFill>
                <a:latin typeface="Calibri"/>
                <a:cs typeface="Calibri"/>
              </a:rPr>
              <a:t> Installation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008" y="4943111"/>
            <a:ext cx="6457315" cy="983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2555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Each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associated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with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specific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FortiOS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version,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based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managed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ADOM.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The selected</a:t>
            </a:r>
            <a:r>
              <a:rPr sz="1050" spc="-10" dirty="0">
                <a:latin typeface="Arial"/>
                <a:cs typeface="Arial"/>
              </a:rPr>
              <a:t> version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determines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CLI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syntax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Select this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update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latest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FortiOS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firmware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version.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68110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3716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another,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objects (used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unused)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don’t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29845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If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move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device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run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import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wizard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import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into 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50" spc="5" dirty="0">
                <a:latin typeface="Arial"/>
                <a:cs typeface="Arial"/>
              </a:rPr>
              <a:t>What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need </a:t>
            </a:r>
            <a:r>
              <a:rPr sz="1050" spc="-5" dirty="0">
                <a:latin typeface="Arial"/>
                <a:cs typeface="Arial"/>
              </a:rPr>
              <a:t>to use</a:t>
            </a:r>
            <a:r>
              <a:rPr sz="1050" spc="-10" dirty="0">
                <a:latin typeface="Arial"/>
                <a:cs typeface="Arial"/>
              </a:rPr>
              <a:t> unused</a:t>
            </a:r>
            <a:r>
              <a:rPr sz="1050" spc="-5" dirty="0">
                <a:latin typeface="Arial"/>
                <a:cs typeface="Arial"/>
              </a:rPr>
              <a:t> objects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previous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-10" dirty="0">
                <a:latin typeface="Arial"/>
                <a:cs typeface="Arial"/>
              </a:rPr>
              <a:t> the 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ADOM?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 copy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from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one ADOM</a:t>
            </a:r>
            <a:r>
              <a:rPr sz="1050" spc="-5" dirty="0">
                <a:latin typeface="Arial"/>
                <a:cs typeface="Arial"/>
              </a:rPr>
              <a:t> to</a:t>
            </a:r>
            <a:r>
              <a:rPr sz="1050" spc="-10" dirty="0">
                <a:latin typeface="Arial"/>
                <a:cs typeface="Arial"/>
              </a:rPr>
              <a:t> another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FortiManager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"/>
              <a:cs typeface="Arial"/>
            </a:endParaRPr>
          </a:p>
          <a:p>
            <a:pPr marL="12700" marR="189865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best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keep </a:t>
            </a:r>
            <a:r>
              <a:rPr sz="1050" spc="-10" dirty="0">
                <a:latin typeface="Arial"/>
                <a:cs typeface="Arial"/>
              </a:rPr>
              <a:t>them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upgrade.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Moving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introduces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additional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work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certain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complications.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417639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latin typeface="Arial"/>
                <a:cs typeface="Arial"/>
              </a:rPr>
              <a:t>Good</a:t>
            </a:r>
            <a:r>
              <a:rPr sz="1050" spc="-5" dirty="0">
                <a:latin typeface="Arial"/>
                <a:cs typeface="Arial"/>
              </a:rPr>
              <a:t> job!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understand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revision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database</a:t>
            </a:r>
            <a:r>
              <a:rPr sz="1050" spc="-5" dirty="0">
                <a:latin typeface="Arial"/>
                <a:cs typeface="Arial"/>
              </a:rPr>
              <a:t> versions.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examine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734568"/>
              <a:ext cx="6656831" cy="3745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5699760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After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completing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section,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should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achieve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objectives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50" spc="-15" dirty="0">
                <a:latin typeface="Arial"/>
                <a:cs typeface="Arial"/>
              </a:rPr>
              <a:t>Now,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explore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purpose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use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9850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locking 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available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workspace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normal mode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only.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5" dirty="0">
                <a:latin typeface="Arial"/>
                <a:cs typeface="Arial"/>
              </a:rPr>
              <a:t>work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on,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lock, a </a:t>
            </a:r>
            <a:r>
              <a:rPr sz="1050" spc="-10" dirty="0">
                <a:latin typeface="Arial"/>
                <a:cs typeface="Arial"/>
              </a:rPr>
              <a:t>single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 </a:t>
            </a:r>
            <a:r>
              <a:rPr sz="1050" spc="-10" dirty="0">
                <a:latin typeface="Arial"/>
                <a:cs typeface="Arial"/>
              </a:rPr>
              <a:t>instead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locking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whole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locking,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set </a:t>
            </a:r>
            <a:r>
              <a:rPr sz="1050" spc="-10" dirty="0">
                <a:latin typeface="Courier New"/>
                <a:cs typeface="Courier New"/>
              </a:rPr>
              <a:t>workspace-mode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Courier New"/>
                <a:cs typeface="Courier New"/>
              </a:rPr>
              <a:t>normal</a:t>
            </a:r>
            <a:r>
              <a:rPr sz="1050" spc="-10" dirty="0">
                <a:latin typeface="Arial"/>
                <a:cs typeface="Arial"/>
              </a:rPr>
              <a:t>.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5" dirty="0">
                <a:latin typeface="Arial"/>
                <a:cs typeface="Arial"/>
              </a:rPr>
              <a:t>can lock </a:t>
            </a:r>
            <a:r>
              <a:rPr sz="1050" spc="-10" dirty="0">
                <a:latin typeface="Arial"/>
                <a:cs typeface="Arial"/>
              </a:rPr>
              <a:t>either the </a:t>
            </a:r>
            <a:r>
              <a:rPr sz="1050" spc="-15" dirty="0">
                <a:latin typeface="Arial"/>
                <a:cs typeface="Arial"/>
              </a:rPr>
              <a:t>whole </a:t>
            </a:r>
            <a:r>
              <a:rPr sz="1050" spc="-10" dirty="0">
                <a:latin typeface="Arial"/>
                <a:cs typeface="Arial"/>
              </a:rPr>
              <a:t>ADOM or </a:t>
            </a:r>
            <a:r>
              <a:rPr sz="1050" spc="-5" dirty="0">
                <a:latin typeface="Arial"/>
                <a:cs typeface="Arial"/>
              </a:rPr>
              <a:t>a specific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package.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locking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extension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locking,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allows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multiple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work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separate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time. The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automatically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released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administrator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timeout,</a:t>
            </a:r>
            <a:r>
              <a:rPr sz="1050" spc="-10" dirty="0">
                <a:latin typeface="Arial"/>
                <a:cs typeface="Arial"/>
              </a:rPr>
              <a:t> 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if</a:t>
            </a:r>
            <a:r>
              <a:rPr sz="1050" spc="-10" dirty="0">
                <a:latin typeface="Arial"/>
                <a:cs typeface="Arial"/>
              </a:rPr>
              <a:t> the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closes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gracefully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without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unlocking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policy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package.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410325" cy="178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95"/>
              </a:spcBef>
            </a:pPr>
            <a:r>
              <a:rPr sz="1050" spc="-10" dirty="0">
                <a:latin typeface="Arial"/>
                <a:cs typeface="Arial"/>
              </a:rPr>
              <a:t>Instead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workspaces,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Before</a:t>
            </a:r>
            <a:r>
              <a:rPr sz="1050" i="1" spc="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enabling</a:t>
            </a:r>
            <a:r>
              <a:rPr sz="1050" i="1" spc="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workflow</a:t>
            </a:r>
            <a:r>
              <a:rPr sz="1050" i="1" spc="35" dirty="0">
                <a:latin typeface="Arial"/>
                <a:cs typeface="Arial"/>
              </a:rPr>
              <a:t> </a:t>
            </a:r>
            <a:r>
              <a:rPr sz="1050" i="1" spc="-15" dirty="0">
                <a:latin typeface="Arial"/>
                <a:cs typeface="Arial"/>
              </a:rPr>
              <a:t>mode,</a:t>
            </a:r>
            <a:r>
              <a:rPr sz="1050" i="1" spc="2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notify</a:t>
            </a:r>
            <a:r>
              <a:rPr sz="1050" i="1" spc="1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other </a:t>
            </a:r>
            <a:r>
              <a:rPr sz="1050" i="1" spc="-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administrators</a:t>
            </a:r>
            <a:r>
              <a:rPr sz="1050" i="1" spc="5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logged</a:t>
            </a:r>
            <a:r>
              <a:rPr sz="1050" i="1" spc="5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in</a:t>
            </a:r>
            <a:r>
              <a:rPr sz="1050" i="1" spc="5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to </a:t>
            </a:r>
            <a:r>
              <a:rPr sz="1050" i="1" spc="-10" dirty="0">
                <a:latin typeface="Arial"/>
                <a:cs typeface="Arial"/>
              </a:rPr>
              <a:t>FortiManager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to save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their</a:t>
            </a:r>
            <a:r>
              <a:rPr sz="1050" i="1" spc="10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work:</a:t>
            </a:r>
            <a:r>
              <a:rPr sz="1050" i="1" spc="20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it</a:t>
            </a:r>
            <a:r>
              <a:rPr sz="1050" i="1" spc="1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will</a:t>
            </a:r>
            <a:r>
              <a:rPr sz="1050" i="1" spc="3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terminate</a:t>
            </a:r>
            <a:r>
              <a:rPr sz="1050" i="1" spc="4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all</a:t>
            </a:r>
            <a:r>
              <a:rPr sz="1050" i="1" spc="5" dirty="0">
                <a:latin typeface="Arial"/>
                <a:cs typeface="Arial"/>
              </a:rPr>
              <a:t> </a:t>
            </a:r>
            <a:r>
              <a:rPr sz="1050" i="1" spc="-15" dirty="0">
                <a:latin typeface="Arial"/>
                <a:cs typeface="Arial"/>
              </a:rPr>
              <a:t>management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sessions.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control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creation,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configuration,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installation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firewall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policies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objects.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required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installed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modifications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made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workflow </a:t>
            </a:r>
            <a:r>
              <a:rPr sz="1050" spc="-5" dirty="0">
                <a:latin typeface="Arial"/>
                <a:cs typeface="Arial"/>
              </a:rPr>
              <a:t> mode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discarded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submitted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</a:t>
            </a:r>
            <a:r>
              <a:rPr sz="1050" spc="-10" dirty="0">
                <a:latin typeface="Arial"/>
                <a:cs typeface="Arial"/>
              </a:rPr>
              <a:t>the end</a:t>
            </a:r>
            <a:r>
              <a:rPr sz="1050" spc="-5" dirty="0">
                <a:latin typeface="Arial"/>
                <a:cs typeface="Arial"/>
              </a:rPr>
              <a:t> of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session. </a:t>
            </a:r>
            <a:r>
              <a:rPr sz="1050" spc="-10" dirty="0">
                <a:latin typeface="Arial"/>
                <a:cs typeface="Arial"/>
              </a:rPr>
              <a:t>Sessions that</a:t>
            </a:r>
            <a:r>
              <a:rPr sz="1050" spc="-5" dirty="0">
                <a:latin typeface="Arial"/>
                <a:cs typeface="Arial"/>
              </a:rPr>
              <a:t> are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rejected can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repaired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resubmitted 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sessions. </a:t>
            </a:r>
            <a:r>
              <a:rPr sz="1050" spc="-10" dirty="0">
                <a:latin typeface="Arial"/>
                <a:cs typeface="Arial"/>
              </a:rPr>
              <a:t>All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same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order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 </a:t>
            </a:r>
            <a:r>
              <a:rPr sz="1050" spc="-15" dirty="0">
                <a:latin typeface="Arial"/>
                <a:cs typeface="Arial"/>
              </a:rPr>
              <a:t>were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prevent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conflicts.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93345">
              <a:lnSpc>
                <a:spcPct val="99500"/>
              </a:lnSpc>
            </a:pP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mode,</a:t>
            </a:r>
            <a:r>
              <a:rPr sz="1050" spc="-10" dirty="0">
                <a:latin typeface="Arial"/>
                <a:cs typeface="Arial"/>
              </a:rPr>
              <a:t> panes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related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FortiGate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configuration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read-only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at first.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 </a:t>
            </a:r>
            <a:r>
              <a:rPr sz="1050" spc="-5" dirty="0">
                <a:latin typeface="Arial"/>
                <a:cs typeface="Arial"/>
              </a:rPr>
              <a:t> mode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session,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first, similar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workspaces.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CLI.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Enabling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log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out all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08725" cy="162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latin typeface="Arial"/>
                <a:cs typeface="Arial"/>
              </a:rPr>
              <a:t>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illustration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 this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slide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shows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how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use</a:t>
            </a:r>
            <a:r>
              <a:rPr sz="1050" spc="-10" dirty="0">
                <a:latin typeface="Arial"/>
                <a:cs typeface="Arial"/>
              </a:rPr>
              <a:t> workflow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050" dirty="0">
                <a:latin typeface="Arial"/>
                <a:cs typeface="Arial"/>
              </a:rPr>
              <a:t>When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 A locks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green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icon </a:t>
            </a:r>
            <a:r>
              <a:rPr sz="1050" spc="-10" dirty="0">
                <a:latin typeface="Arial"/>
                <a:cs typeface="Arial"/>
              </a:rPr>
              <a:t>appears.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 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read-write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</a:t>
            </a:r>
            <a:r>
              <a:rPr sz="1050" spc="-10" dirty="0">
                <a:latin typeface="Arial"/>
                <a:cs typeface="Arial"/>
              </a:rPr>
              <a:t> and</a:t>
            </a:r>
            <a:r>
              <a:rPr sz="1050" spc="-5" dirty="0">
                <a:latin typeface="Arial"/>
                <a:cs typeface="Arial"/>
              </a:rPr>
              <a:t> creates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Policy</a:t>
            </a:r>
            <a:r>
              <a:rPr sz="1050" b="1" spc="-5" dirty="0">
                <a:latin typeface="Arial"/>
                <a:cs typeface="Arial"/>
              </a:rPr>
              <a:t> &amp;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Objects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ADOM.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 makes</a:t>
            </a:r>
            <a:r>
              <a:rPr sz="1050" spc="-10" dirty="0">
                <a:latin typeface="Arial"/>
                <a:cs typeface="Arial"/>
              </a:rPr>
              <a:t> configuration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 managed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devices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request for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Admin </a:t>
            </a:r>
            <a:r>
              <a:rPr sz="1050" spc="-10" dirty="0">
                <a:latin typeface="Arial"/>
                <a:cs typeface="Arial"/>
              </a:rPr>
              <a:t>B.</a:t>
            </a:r>
            <a:r>
              <a:rPr sz="1050" spc="-5" dirty="0">
                <a:latin typeface="Arial"/>
                <a:cs typeface="Arial"/>
              </a:rPr>
              <a:t> This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submission automatically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unlocks </a:t>
            </a:r>
            <a:r>
              <a:rPr sz="1050" spc="-10" dirty="0">
                <a:latin typeface="Arial"/>
                <a:cs typeface="Arial"/>
              </a:rPr>
              <a:t>the ADOM.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103505">
              <a:lnSpc>
                <a:spcPct val="99500"/>
              </a:lnSpc>
              <a:spcBef>
                <a:spcPts val="5"/>
              </a:spcBef>
            </a:pPr>
            <a:r>
              <a:rPr sz="1050" spc="-5" dirty="0">
                <a:latin typeface="Arial"/>
                <a:cs typeface="Arial"/>
              </a:rPr>
              <a:t>Admin B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i="1" spc="-5" dirty="0">
                <a:latin typeface="Arial"/>
                <a:cs typeface="Arial"/>
              </a:rPr>
              <a:t>Read/Write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permission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workflow</a:t>
            </a:r>
            <a:r>
              <a:rPr sz="1050" i="1" spc="3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approval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 B </a:t>
            </a:r>
            <a:r>
              <a:rPr sz="1050" spc="-10" dirty="0">
                <a:latin typeface="Arial"/>
                <a:cs typeface="Arial"/>
              </a:rPr>
              <a:t>then</a:t>
            </a:r>
            <a:r>
              <a:rPr sz="1050" spc="-5" dirty="0">
                <a:latin typeface="Arial"/>
                <a:cs typeface="Arial"/>
              </a:rPr>
              <a:t> locks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read-write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access.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 </a:t>
            </a:r>
            <a:r>
              <a:rPr sz="1050" spc="-10" dirty="0">
                <a:latin typeface="Arial"/>
                <a:cs typeface="Arial"/>
              </a:rPr>
              <a:t>opens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session list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approve,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reject, discard, </a:t>
            </a:r>
            <a:r>
              <a:rPr sz="1050" spc="-10" dirty="0">
                <a:latin typeface="Arial"/>
                <a:cs typeface="Arial"/>
              </a:rPr>
              <a:t>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view </a:t>
            </a:r>
            <a:r>
              <a:rPr sz="1050" spc="-5" dirty="0">
                <a:latin typeface="Arial"/>
                <a:cs typeface="Arial"/>
              </a:rPr>
              <a:t> differences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changes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submitted</a:t>
            </a:r>
            <a:r>
              <a:rPr sz="1050" spc="-10" dirty="0">
                <a:latin typeface="Arial"/>
                <a:cs typeface="Arial"/>
              </a:rPr>
              <a:t> by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</a:t>
            </a:r>
            <a:r>
              <a:rPr sz="1050" spc="-10" dirty="0">
                <a:latin typeface="Arial"/>
                <a:cs typeface="Arial"/>
              </a:rPr>
              <a:t> 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97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296838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26347"/>
            <a:ext cx="6428105" cy="16236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19"/>
              </a:spcBef>
            </a:pP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administrator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part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group,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have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rights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over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which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session </a:t>
            </a:r>
            <a:r>
              <a:rPr sz="1050" spc="-15" dirty="0">
                <a:latin typeface="Arial"/>
                <a:cs typeface="Arial"/>
              </a:rPr>
              <a:t>was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created, </a:t>
            </a:r>
            <a:r>
              <a:rPr sz="1050" spc="-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order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approve </a:t>
            </a:r>
            <a:r>
              <a:rPr sz="1050" spc="-5" dirty="0">
                <a:latin typeface="Arial"/>
                <a:cs typeface="Arial"/>
              </a:rPr>
              <a:t>a session. </a:t>
            </a:r>
            <a:r>
              <a:rPr sz="1050" spc="-10" dirty="0">
                <a:latin typeface="Arial"/>
                <a:cs typeface="Arial"/>
              </a:rPr>
              <a:t>Being part </a:t>
            </a:r>
            <a:r>
              <a:rPr sz="1050" spc="-5" dirty="0">
                <a:latin typeface="Arial"/>
                <a:cs typeface="Arial"/>
              </a:rPr>
              <a:t>of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10" dirty="0">
                <a:latin typeface="Courier New"/>
                <a:cs typeface="Courier New"/>
              </a:rPr>
              <a:t>Super_Admin </a:t>
            </a:r>
            <a:r>
              <a:rPr sz="1050" spc="-5" dirty="0">
                <a:latin typeface="Arial"/>
                <a:cs typeface="Arial"/>
              </a:rPr>
              <a:t>profile is </a:t>
            </a:r>
            <a:r>
              <a:rPr sz="1050" spc="-10" dirty="0">
                <a:latin typeface="Arial"/>
                <a:cs typeface="Arial"/>
              </a:rPr>
              <a:t>not enough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approve </a:t>
            </a:r>
            <a:r>
              <a:rPr sz="1050" spc="-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50" spc="-5" dirty="0">
                <a:latin typeface="Arial"/>
                <a:cs typeface="Arial"/>
              </a:rPr>
              <a:t>On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Workflow</a:t>
            </a:r>
            <a:r>
              <a:rPr sz="1050" b="1" spc="20" dirty="0">
                <a:latin typeface="Arial"/>
                <a:cs typeface="Arial"/>
              </a:rPr>
              <a:t> </a:t>
            </a:r>
            <a:r>
              <a:rPr sz="1050" b="1" spc="-15" dirty="0">
                <a:latin typeface="Arial"/>
                <a:cs typeface="Arial"/>
              </a:rPr>
              <a:t>Approval</a:t>
            </a:r>
            <a:r>
              <a:rPr sz="1050" b="1" spc="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pane,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configure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matrix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using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following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values: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5" dirty="0">
                <a:latin typeface="Arial"/>
                <a:cs typeface="Arial"/>
              </a:rPr>
              <a:t>ADOM</a:t>
            </a:r>
            <a:r>
              <a:rPr sz="1050" spc="-15" dirty="0">
                <a:latin typeface="Arial"/>
                <a:cs typeface="Arial"/>
              </a:rPr>
              <a:t>: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Select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you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want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apply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workflow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mode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255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5" dirty="0">
                <a:latin typeface="Arial"/>
                <a:cs typeface="Arial"/>
              </a:rPr>
              <a:t>Approval</a:t>
            </a:r>
            <a:r>
              <a:rPr sz="1050" b="1" spc="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Group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#1</a:t>
            </a:r>
            <a:r>
              <a:rPr sz="1050" spc="-5" dirty="0">
                <a:latin typeface="Arial"/>
                <a:cs typeface="Arial"/>
              </a:rPr>
              <a:t>: </a:t>
            </a:r>
            <a:r>
              <a:rPr sz="1050" spc="-10" dirty="0">
                <a:latin typeface="Arial"/>
                <a:cs typeface="Arial"/>
              </a:rPr>
              <a:t>Add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administrators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 </a:t>
            </a:r>
            <a:r>
              <a:rPr sz="1050" spc="-5" dirty="0">
                <a:latin typeface="Arial"/>
                <a:cs typeface="Arial"/>
              </a:rPr>
              <a:t>in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ADOM</a:t>
            </a:r>
            <a:endParaRPr sz="1050">
              <a:latin typeface="Arial"/>
              <a:cs typeface="Arial"/>
            </a:endParaRPr>
          </a:p>
          <a:p>
            <a:pPr marL="192405" marR="199390" indent="-180340">
              <a:lnSpc>
                <a:spcPct val="100000"/>
              </a:lnSpc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10" dirty="0">
                <a:latin typeface="Arial"/>
                <a:cs typeface="Arial"/>
              </a:rPr>
              <a:t>Send</a:t>
            </a:r>
            <a:r>
              <a:rPr sz="1050" b="1" spc="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email</a:t>
            </a:r>
            <a:r>
              <a:rPr sz="1050" b="1" spc="1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notification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to</a:t>
            </a:r>
            <a:r>
              <a:rPr sz="1050" spc="-5" dirty="0">
                <a:latin typeface="Arial"/>
                <a:cs typeface="Arial"/>
              </a:rPr>
              <a:t>: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email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notifications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when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another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makes </a:t>
            </a:r>
            <a:r>
              <a:rPr sz="1050" spc="-2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submits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changes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for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approval</a:t>
            </a:r>
            <a:endParaRPr sz="1050">
              <a:latin typeface="Arial"/>
              <a:cs typeface="Arial"/>
            </a:endParaRPr>
          </a:p>
          <a:p>
            <a:pPr marL="192405" indent="-180340">
              <a:lnSpc>
                <a:spcPts val="1195"/>
              </a:lnSpc>
              <a:spcBef>
                <a:spcPts val="195"/>
              </a:spcBef>
              <a:buFont typeface="Arial"/>
              <a:buChar char="•"/>
              <a:tabLst>
                <a:tab pos="192405" algn="l"/>
                <a:tab pos="193040" algn="l"/>
              </a:tabLst>
            </a:pPr>
            <a:r>
              <a:rPr sz="1050" b="1" spc="-5" dirty="0">
                <a:latin typeface="Arial"/>
                <a:cs typeface="Arial"/>
              </a:rPr>
              <a:t>Mail </a:t>
            </a:r>
            <a:r>
              <a:rPr sz="1050" b="1" spc="-10" dirty="0">
                <a:latin typeface="Arial"/>
                <a:cs typeface="Arial"/>
              </a:rPr>
              <a:t>server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Select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email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server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FortiManager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will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use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send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its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notifications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b="1" spc="-5" dirty="0">
                <a:latin typeface="Arial"/>
                <a:cs typeface="Arial"/>
              </a:rPr>
              <a:t>Mail</a:t>
            </a:r>
            <a:r>
              <a:rPr sz="1050" b="1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Server</a:t>
            </a:r>
            <a:endParaRPr sz="1050">
              <a:latin typeface="Arial"/>
              <a:cs typeface="Arial"/>
            </a:endParaRPr>
          </a:p>
          <a:p>
            <a:pPr marL="192405">
              <a:lnSpc>
                <a:spcPts val="1195"/>
              </a:lnSpc>
            </a:pPr>
            <a:r>
              <a:rPr sz="1050" spc="-10" dirty="0">
                <a:latin typeface="Arial"/>
                <a:cs typeface="Arial"/>
              </a:rPr>
              <a:t>pane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036" y="733043"/>
            <a:ext cx="6663055" cy="3754120"/>
            <a:chOff x="669036" y="733043"/>
            <a:chExt cx="6663055" cy="375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826082"/>
              <a:ext cx="6449377" cy="3654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036" y="733043"/>
              <a:ext cx="6663055" cy="3754120"/>
            </a:xfrm>
            <a:custGeom>
              <a:avLst/>
              <a:gdLst/>
              <a:ahLst/>
              <a:cxnLst/>
              <a:rect l="l" t="t" r="r" b="b"/>
              <a:pathLst>
                <a:path w="6663055" h="3754120">
                  <a:moveTo>
                    <a:pt x="6659879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3750563"/>
                  </a:lnTo>
                  <a:lnTo>
                    <a:pt x="3047" y="3753611"/>
                  </a:lnTo>
                  <a:lnTo>
                    <a:pt x="6659879" y="3753611"/>
                  </a:lnTo>
                  <a:lnTo>
                    <a:pt x="6662927" y="3750563"/>
                  </a:lnTo>
                  <a:lnTo>
                    <a:pt x="6662927" y="3745991"/>
                  </a:lnTo>
                  <a:lnTo>
                    <a:pt x="13715" y="3745991"/>
                  </a:lnTo>
                  <a:lnTo>
                    <a:pt x="7619" y="3739895"/>
                  </a:lnTo>
                  <a:lnTo>
                    <a:pt x="13715" y="3739895"/>
                  </a:lnTo>
                  <a:lnTo>
                    <a:pt x="13715" y="12191"/>
                  </a:lnTo>
                  <a:lnTo>
                    <a:pt x="7619" y="12191"/>
                  </a:lnTo>
                  <a:lnTo>
                    <a:pt x="13715" y="6096"/>
                  </a:lnTo>
                  <a:lnTo>
                    <a:pt x="6662927" y="6096"/>
                  </a:lnTo>
                  <a:lnTo>
                    <a:pt x="6662927" y="3048"/>
                  </a:lnTo>
                  <a:lnTo>
                    <a:pt x="6659879" y="0"/>
                  </a:lnTo>
                  <a:close/>
                </a:path>
                <a:path w="6663055" h="3754120">
                  <a:moveTo>
                    <a:pt x="13715" y="3739895"/>
                  </a:moveTo>
                  <a:lnTo>
                    <a:pt x="7619" y="3739895"/>
                  </a:lnTo>
                  <a:lnTo>
                    <a:pt x="13715" y="3745991"/>
                  </a:lnTo>
                  <a:lnTo>
                    <a:pt x="13715" y="3739895"/>
                  </a:lnTo>
                  <a:close/>
                </a:path>
                <a:path w="6663055" h="3754120">
                  <a:moveTo>
                    <a:pt x="6649211" y="3739895"/>
                  </a:moveTo>
                  <a:lnTo>
                    <a:pt x="13715" y="3739895"/>
                  </a:lnTo>
                  <a:lnTo>
                    <a:pt x="13715" y="3745991"/>
                  </a:lnTo>
                  <a:lnTo>
                    <a:pt x="6649211" y="3745991"/>
                  </a:lnTo>
                  <a:lnTo>
                    <a:pt x="6649211" y="3739895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6649211" y="3745991"/>
                  </a:lnTo>
                  <a:lnTo>
                    <a:pt x="6655307" y="3739895"/>
                  </a:lnTo>
                  <a:lnTo>
                    <a:pt x="6662927" y="3739895"/>
                  </a:lnTo>
                  <a:lnTo>
                    <a:pt x="6662927" y="12191"/>
                  </a:lnTo>
                  <a:lnTo>
                    <a:pt x="6655307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3739895"/>
                  </a:moveTo>
                  <a:lnTo>
                    <a:pt x="6655307" y="3739895"/>
                  </a:lnTo>
                  <a:lnTo>
                    <a:pt x="6649211" y="3745991"/>
                  </a:lnTo>
                  <a:lnTo>
                    <a:pt x="6662927" y="3745991"/>
                  </a:lnTo>
                  <a:lnTo>
                    <a:pt x="6662927" y="3739895"/>
                  </a:lnTo>
                  <a:close/>
                </a:path>
                <a:path w="6663055" h="3754120">
                  <a:moveTo>
                    <a:pt x="13715" y="6096"/>
                  </a:moveTo>
                  <a:lnTo>
                    <a:pt x="7619" y="12191"/>
                  </a:lnTo>
                  <a:lnTo>
                    <a:pt x="13715" y="12191"/>
                  </a:lnTo>
                  <a:lnTo>
                    <a:pt x="13715" y="6096"/>
                  </a:lnTo>
                  <a:close/>
                </a:path>
                <a:path w="6663055" h="3754120">
                  <a:moveTo>
                    <a:pt x="6649211" y="6096"/>
                  </a:moveTo>
                  <a:lnTo>
                    <a:pt x="13715" y="6096"/>
                  </a:lnTo>
                  <a:lnTo>
                    <a:pt x="13715" y="12191"/>
                  </a:lnTo>
                  <a:lnTo>
                    <a:pt x="6649211" y="12191"/>
                  </a:lnTo>
                  <a:lnTo>
                    <a:pt x="6649211" y="6096"/>
                  </a:lnTo>
                  <a:close/>
                </a:path>
                <a:path w="6663055" h="3754120">
                  <a:moveTo>
                    <a:pt x="6662927" y="6096"/>
                  </a:moveTo>
                  <a:lnTo>
                    <a:pt x="6649211" y="6096"/>
                  </a:lnTo>
                  <a:lnTo>
                    <a:pt x="6655307" y="12191"/>
                  </a:lnTo>
                  <a:lnTo>
                    <a:pt x="6662927" y="12191"/>
                  </a:lnTo>
                  <a:lnTo>
                    <a:pt x="666292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2008" y="4943111"/>
            <a:ext cx="632333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95"/>
              </a:spcBef>
            </a:pPr>
            <a:r>
              <a:rPr sz="1050" spc="-5" dirty="0">
                <a:latin typeface="Arial"/>
                <a:cs typeface="Arial"/>
              </a:rPr>
              <a:t>The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must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before</a:t>
            </a:r>
            <a:r>
              <a:rPr sz="1050" spc="-10" dirty="0">
                <a:latin typeface="Arial"/>
                <a:cs typeface="Arial"/>
              </a:rPr>
              <a:t> they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allowed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 new</a:t>
            </a:r>
            <a:r>
              <a:rPr sz="1050" spc="-5" dirty="0">
                <a:latin typeface="Arial"/>
                <a:cs typeface="Arial"/>
              </a:rPr>
              <a:t> session. Once</a:t>
            </a:r>
            <a:r>
              <a:rPr sz="1050" spc="-10" dirty="0">
                <a:latin typeface="Arial"/>
                <a:cs typeface="Arial"/>
              </a:rPr>
              <a:t> the ADOM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is </a:t>
            </a:r>
            <a:r>
              <a:rPr sz="1050" spc="-2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locked,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has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option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to create a </a:t>
            </a:r>
            <a:r>
              <a:rPr sz="1050" spc="-10" dirty="0">
                <a:latin typeface="Arial"/>
                <a:cs typeface="Arial"/>
              </a:rPr>
              <a:t>new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session </a:t>
            </a:r>
            <a:r>
              <a:rPr sz="1050" spc="-10" dirty="0">
                <a:latin typeface="Arial"/>
                <a:cs typeface="Arial"/>
              </a:rPr>
              <a:t>and</a:t>
            </a:r>
            <a:r>
              <a:rPr sz="1050" spc="-5" dirty="0">
                <a:latin typeface="Arial"/>
                <a:cs typeface="Arial"/>
              </a:rPr>
              <a:t> start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making</a:t>
            </a:r>
            <a:r>
              <a:rPr sz="1050" spc="-10" dirty="0">
                <a:latin typeface="Arial"/>
                <a:cs typeface="Arial"/>
              </a:rPr>
              <a:t> changes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policy </a:t>
            </a:r>
            <a:r>
              <a:rPr sz="1050" spc="-5" dirty="0">
                <a:latin typeface="Arial"/>
                <a:cs typeface="Arial"/>
              </a:rPr>
              <a:t> package. </a:t>
            </a:r>
            <a:r>
              <a:rPr sz="1050" spc="-10" dirty="0">
                <a:latin typeface="Arial"/>
                <a:cs typeface="Arial"/>
              </a:rPr>
              <a:t>Note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that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</a:t>
            </a:r>
            <a:r>
              <a:rPr sz="1050" spc="-5" dirty="0">
                <a:latin typeface="Arial"/>
                <a:cs typeface="Arial"/>
              </a:rPr>
              <a:t> administrator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cannot</a:t>
            </a:r>
            <a:r>
              <a:rPr sz="1050" dirty="0">
                <a:latin typeface="Arial"/>
                <a:cs typeface="Arial"/>
              </a:rPr>
              <a:t> make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any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changes</a:t>
            </a:r>
            <a:r>
              <a:rPr sz="1050" spc="-5" dirty="0">
                <a:latin typeface="Arial"/>
                <a:cs typeface="Arial"/>
              </a:rPr>
              <a:t> to </a:t>
            </a:r>
            <a:r>
              <a:rPr sz="1050" spc="-10" dirty="0">
                <a:latin typeface="Arial"/>
                <a:cs typeface="Arial"/>
              </a:rPr>
              <a:t>policy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packages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until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they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create a </a:t>
            </a:r>
            <a:r>
              <a:rPr sz="1050" spc="-10" dirty="0">
                <a:latin typeface="Arial"/>
                <a:cs typeface="Arial"/>
              </a:rPr>
              <a:t>new </a:t>
            </a:r>
            <a:r>
              <a:rPr sz="1050" spc="-5" dirty="0">
                <a:latin typeface="Arial"/>
                <a:cs typeface="Arial"/>
              </a:rPr>
              <a:t> session.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FortiManager</a:t>
            </a:r>
            <a:r>
              <a:rPr spc="-25" dirty="0"/>
              <a:t> </a:t>
            </a:r>
            <a:r>
              <a:rPr dirty="0"/>
              <a:t>6.2</a:t>
            </a:r>
            <a:r>
              <a:rPr spc="-25" dirty="0"/>
              <a:t> </a:t>
            </a:r>
            <a:r>
              <a:rPr spc="-5" dirty="0"/>
              <a:t>Study</a:t>
            </a:r>
            <a:r>
              <a:rPr spc="-20" dirty="0"/>
              <a:t> </a:t>
            </a:r>
            <a:r>
              <a:rPr spc="-10" dirty="0"/>
              <a:t>Guide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18991" y="107327"/>
            <a:ext cx="10102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Policy</a:t>
            </a:r>
            <a:r>
              <a:rPr sz="105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0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20" y="256793"/>
            <a:ext cx="219900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REPRINT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©</a:t>
            </a:r>
            <a:r>
              <a:rPr sz="2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FORTINET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20786</Words>
  <Application>Microsoft Office PowerPoint</Application>
  <PresentationFormat>Custom</PresentationFormat>
  <Paragraphs>1757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4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Aymen Gasmi</cp:lastModifiedBy>
  <cp:revision>2</cp:revision>
  <dcterms:created xsi:type="dcterms:W3CDTF">2021-02-22T17:44:17Z</dcterms:created>
  <dcterms:modified xsi:type="dcterms:W3CDTF">2021-02-22T17:52:59Z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2021-02-22T00:00:00Z</vt:filetime>
  </property>
</Properties>
</file>